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6" r:id="rId2"/>
    <p:sldMasterId id="2147483792" r:id="rId3"/>
    <p:sldMasterId id="2147483849" r:id="rId4"/>
  </p:sldMasterIdLst>
  <p:notesMasterIdLst>
    <p:notesMasterId r:id="rId16"/>
  </p:notesMasterIdLst>
  <p:sldIdLst>
    <p:sldId id="256" r:id="rId5"/>
    <p:sldId id="319" r:id="rId6"/>
    <p:sldId id="2147483644" r:id="rId7"/>
    <p:sldId id="2147483612" r:id="rId8"/>
    <p:sldId id="262" r:id="rId9"/>
    <p:sldId id="258" r:id="rId10"/>
    <p:sldId id="270" r:id="rId11"/>
    <p:sldId id="267" r:id="rId12"/>
    <p:sldId id="2147483645" r:id="rId13"/>
    <p:sldId id="2147483646" r:id="rId14"/>
    <p:sldId id="25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921A07F-F9C7-4F4C-B923-8B31618346CC}">
          <p14:sldIdLst>
            <p14:sldId id="256"/>
            <p14:sldId id="319"/>
            <p14:sldId id="2147483644"/>
            <p14:sldId id="2147483612"/>
          </p14:sldIdLst>
        </p14:section>
        <p14:section name="Recap Session 1: Knowledge Stores" id="{6D4179DD-7196-42DE-ADED-FB3B070A6048}">
          <p14:sldIdLst>
            <p14:sldId id="262"/>
          </p14:sldIdLst>
        </p14:section>
        <p14:section name="The Need for LLMOps" id="{33F3DFEF-8553-455D-9C08-BA142211986D}">
          <p14:sldIdLst>
            <p14:sldId id="258"/>
          </p14:sldIdLst>
        </p14:section>
        <p14:section name="Establishing LLMOps Framework" id="{CAB2ECC3-75D7-40DD-9879-B785FB394A8C}">
          <p14:sldIdLst>
            <p14:sldId id="270"/>
            <p14:sldId id="267"/>
            <p14:sldId id="2147483645"/>
            <p14:sldId id="2147483646"/>
            <p14:sldId id="25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11853B-F0F4-7C2E-0151-90A103334723}" name="James Gibbings" initials="" userId="S::jgibbings@microsoft.com::e323461e-49aa-4d62-9c4a-c4db954205cd" providerId="AD"/>
  <p188:author id="{42F14B4D-848A-6A16-2493-392EFC7AE3C1}" name="Amy Berk" initials="AB" userId="S::amyberk@microsoft.com::46ee52c0-c48a-4e3e-9ac1-1db9a814b553" providerId="AD"/>
  <p188:author id="{9817846F-1D81-318E-D02B-E2DFCD40288C}" name="Pablo Salvador Lopez" initials="PS" userId="S::pablosal@microsoft.com::97bf2e1f-2ff7-4d81-8328-2de988cb1216" providerId="AD"/>
  <p188:author id="{6ED172E1-7F2D-FC69-FC85-6FFF74D5161E}" name="Sanjeev Nair" initials="SN" userId="S::snair@microsoft.com::b1a419a1-ae34-41a0-bf3c-e09968a9eca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CF3A88-4730-435B-A767-9F6C4A9A73BE}" v="1323" dt="2025-04-28T17:15:21.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11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55F96-ECF6-4E84-8B30-4B5FF0E540A4}"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CB6B2-4CB2-46AE-BEFB-855935662D9E}" type="slidenum">
              <a:rPr lang="en-US" smtClean="0"/>
              <a:t>‹#›</a:t>
            </a:fld>
            <a:endParaRPr lang="en-US"/>
          </a:p>
        </p:txBody>
      </p:sp>
    </p:spTree>
    <p:extLst>
      <p:ext uri="{BB962C8B-B14F-4D97-AF65-F5344CB8AC3E}">
        <p14:creationId xmlns:p14="http://schemas.microsoft.com/office/powerpoint/2010/main" val="16311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C2CB6B2-4CB2-46AE-BEFB-855935662D9E}" type="slidenum">
              <a:rPr lang="en-US" smtClean="0"/>
              <a:t>1</a:t>
            </a:fld>
            <a:endParaRPr lang="en-US"/>
          </a:p>
        </p:txBody>
      </p:sp>
    </p:spTree>
    <p:extLst>
      <p:ext uri="{BB962C8B-B14F-4D97-AF65-F5344CB8AC3E}">
        <p14:creationId xmlns:p14="http://schemas.microsoft.com/office/powerpoint/2010/main" val="2259883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2:38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7246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8F420-A824-221D-89CD-B9D1A8C2E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3ABC1-D83D-E1E2-3F1B-E39F87937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3C5872-7A5D-ADD4-3B8A-6923F99AE956}"/>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B9634DD8-65F0-93F5-66B2-5738B0FB495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3F369E13-0876-C324-DF99-CDA516EA141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C234B3-B8C6-E7EC-5928-5A0DC99BC96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2:38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5439D0BB-1C79-B62C-25D9-A7DA1B2BCCF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167715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 medicine, every output matters — hallucinations can cause real harm. You can’t manage what you don’t measure — and right now, we’re barely measuring what these models do in production</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2:38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72462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2CD744-AC9D-0C87-7676-D72B403251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6C405E-9DFF-6B61-AD0C-10EB7B0F7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9C1FF6-AC1D-8721-82D7-CBE5F2675265}"/>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1583CF19-62B7-85C0-8729-E5D17D1F340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D3F739F5-5351-6C59-5571-93E8147615C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631F97A-ABAD-1A95-240B-75BB483D195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2:38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4F35F70F-A0B1-2E3D-1196-41DB2D2E626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202221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EF1DA-F85F-EE8D-2EC1-C565401A18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259E46-CC48-7428-AD1E-7AFCE68F13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60230-A54F-05EA-F6E7-CDA222F09DF9}"/>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61ECAA71-E33F-2C26-D184-EAA259208DB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42052F51-63E1-173B-1587-D4CB13E40DA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C6258F7-F9D2-1B5F-717A-A4FE4AE7FCF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2:38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1FB9C6EA-B42A-B329-EF5A-929ACF91391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807098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C3B70-B183-7090-809E-2B5AC2BCFC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DB9F22-332B-EB2F-6EE0-430E76046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72A104-0F61-6B2C-2318-DA79C8DCBFC5}"/>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226A5205-CFF9-2574-8A42-ECBEAED66CB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369A1F80-3899-A09C-E7EA-BF64DC974ED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9D8BA90-67BB-49D1-40B5-E5F72A7959D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2:38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A129C873-1DCD-BC7E-064F-832E8539C2C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393939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404CA-D2FF-F6E7-E21F-89B6924B7C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822919-D4D2-973D-C915-5439925F3C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3CCEC8-9A7D-C4E6-9AC8-90BC25F0A788}"/>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548FC4BF-9FDD-F2F2-773F-86F4DBFA2AA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D8F34B89-3A24-974C-015F-9778DED14CB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6436254-A08F-CB67-5762-C6CB1D3CB88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2:38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1FF5437C-CF9B-2328-E276-AE70CBD640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4079960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B872A-9DA8-310D-B5B0-0D0CA9CD5C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9A3198-DA39-2AAE-D2DD-E91DDD2EDF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7D7485-E2A9-8986-0B74-CEE33E56A7B0}"/>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931D5131-3EBF-C739-4CAC-FB401EF59D6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37FF8E89-4ACE-23C8-C7B8-B5411EB321A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27B102E-07F9-0524-D94D-B149E21E392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2:38 PM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0B0F4C81-EB07-3684-AADA-447B7F69B24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0058387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7.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50.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66.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4.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4.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6.emf"/><Relationship Id="rId4" Type="http://schemas.openxmlformats.org/officeDocument/2006/relationships/oleObject" Target="../embeddings/oleObject1.bin"/></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0.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Sans Text Semibold"/>
                <a:ea typeface="+mn-ea"/>
                <a:cs typeface="+mn-cs"/>
              </a:rPr>
              <a:t>Microsoft Azure</a:t>
            </a:r>
          </a:p>
        </p:txBody>
      </p:sp>
    </p:spTree>
    <p:extLst>
      <p:ext uri="{BB962C8B-B14F-4D97-AF65-F5344CB8AC3E}">
        <p14:creationId xmlns:p14="http://schemas.microsoft.com/office/powerpoint/2010/main" val="121466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2586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3646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7479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3301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02474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21541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157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809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7262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83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825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4077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59860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72855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02493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0631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57156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46594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17872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281802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1321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89839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379444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220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593964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568459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204601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564115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012407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2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86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9843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3057450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74688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1822438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623529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149028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63399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78908204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15582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97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79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280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6030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2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888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1653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2046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3735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772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29286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1286934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7576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1586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2222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55159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424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93443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09420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02094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32072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9369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716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9825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6478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164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818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5228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3243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00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62405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46477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804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99215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48979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43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79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29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39759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28212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17790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48734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6354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57534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04408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6655201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1098294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45619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718434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4083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237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72594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409737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Section Header">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5695951" y="3977644"/>
            <a:ext cx="4800600" cy="307777"/>
          </a:xfrm>
        </p:spPr>
        <p:txBody>
          <a:bodyPr>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5695951" y="2759746"/>
            <a:ext cx="4800600" cy="1107996"/>
          </a:xfrm>
        </p:spPr>
        <p:txBody>
          <a:bodyPr lIns="0" tIns="0" rIns="0" bIns="0" anchor="b">
            <a:spAutoFit/>
          </a:bodyPr>
          <a:lstStyle>
            <a:lvl1pPr>
              <a:defRPr sz="4000"/>
            </a:lvl1pPr>
          </a:lstStyle>
          <a:p>
            <a:r>
              <a:rPr lang="en-US"/>
              <a:t>The title of your section.</a:t>
            </a:r>
          </a:p>
        </p:txBody>
      </p:sp>
      <p:sp>
        <p:nvSpPr>
          <p:cNvPr id="24" name="Freeform 23">
            <a:extLst>
              <a:ext uri="{FF2B5EF4-FFF2-40B4-BE49-F238E27FC236}">
                <a16:creationId xmlns:a16="http://schemas.microsoft.com/office/drawing/2014/main" id="{C4263EC4-AA89-8F2A-FF5F-BDE143B23C8E}"/>
              </a:ext>
            </a:extLst>
          </p:cNvPr>
          <p:cNvSpPr/>
          <p:nvPr userDrawn="1"/>
        </p:nvSpPr>
        <p:spPr>
          <a:xfrm>
            <a:off x="0" y="3416960"/>
            <a:ext cx="4164940" cy="3441040"/>
          </a:xfrm>
          <a:custGeom>
            <a:avLst/>
            <a:gdLst>
              <a:gd name="connsiteX0" fmla="*/ 1587170 w 4164940"/>
              <a:gd name="connsiteY0" fmla="*/ 0 h 3441040"/>
              <a:gd name="connsiteX1" fmla="*/ 4164940 w 4164940"/>
              <a:gd name="connsiteY1" fmla="*/ 2577770 h 3441040"/>
              <a:gd name="connsiteX2" fmla="*/ 4049049 w 4164940"/>
              <a:gd name="connsiteY2" fmla="*/ 3344320 h 3441040"/>
              <a:gd name="connsiteX3" fmla="*/ 4013649 w 4164940"/>
              <a:gd name="connsiteY3" fmla="*/ 3441040 h 3441040"/>
              <a:gd name="connsiteX4" fmla="*/ 0 w 4164940"/>
              <a:gd name="connsiteY4" fmla="*/ 3441040 h 3441040"/>
              <a:gd name="connsiteX5" fmla="*/ 0 w 4164940"/>
              <a:gd name="connsiteY5" fmla="*/ 549356 h 3441040"/>
              <a:gd name="connsiteX6" fmla="*/ 145914 w 4164940"/>
              <a:gd name="connsiteY6" fmla="*/ 440243 h 3441040"/>
              <a:gd name="connsiteX7" fmla="*/ 1587170 w 4164940"/>
              <a:gd name="connsiteY7" fmla="*/ 0 h 34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4940" h="3441040">
                <a:moveTo>
                  <a:pt x="1587170" y="0"/>
                </a:moveTo>
                <a:cubicBezTo>
                  <a:pt x="3010833" y="0"/>
                  <a:pt x="4164940" y="1154107"/>
                  <a:pt x="4164940" y="2577770"/>
                </a:cubicBezTo>
                <a:cubicBezTo>
                  <a:pt x="4164940" y="2844707"/>
                  <a:pt x="4124366" y="3102167"/>
                  <a:pt x="4049049" y="3344320"/>
                </a:cubicBezTo>
                <a:lnTo>
                  <a:pt x="4013649" y="3441040"/>
                </a:lnTo>
                <a:lnTo>
                  <a:pt x="0" y="3441040"/>
                </a:lnTo>
                <a:lnTo>
                  <a:pt x="0" y="549356"/>
                </a:lnTo>
                <a:lnTo>
                  <a:pt x="145914" y="440243"/>
                </a:lnTo>
                <a:cubicBezTo>
                  <a:pt x="557329" y="162297"/>
                  <a:pt x="1053297" y="0"/>
                  <a:pt x="1587170" y="0"/>
                </a:cubicBezTo>
                <a:close/>
              </a:path>
            </a:pathLst>
          </a:cu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82948E6E-440C-6B67-1C53-E1615E5FC524}"/>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98A61A3-B9A1-4674-85AC-E3ED72321E4C}"/>
              </a:ext>
            </a:extLst>
          </p:cNvPr>
          <p:cNvGrpSpPr/>
          <p:nvPr userDrawn="1"/>
        </p:nvGrpSpPr>
        <p:grpSpPr>
          <a:xfrm>
            <a:off x="1226205" y="58957"/>
            <a:ext cx="2239180" cy="2256419"/>
            <a:chOff x="2823900" y="852304"/>
            <a:chExt cx="2239180" cy="2256419"/>
          </a:xfrm>
        </p:grpSpPr>
        <p:sp>
          <p:nvSpPr>
            <p:cNvPr id="22" name="Oval 21">
              <a:extLst>
                <a:ext uri="{FF2B5EF4-FFF2-40B4-BE49-F238E27FC236}">
                  <a16:creationId xmlns:a16="http://schemas.microsoft.com/office/drawing/2014/main" id="{9845EDF6-0513-23C6-A8CA-17CF28A26D8A}"/>
                </a:ext>
              </a:extLst>
            </p:cNvPr>
            <p:cNvSpPr/>
            <p:nvPr userDrawn="1"/>
          </p:nvSpPr>
          <p:spPr>
            <a:xfrm>
              <a:off x="2823900" y="1148928"/>
              <a:ext cx="1959795" cy="195979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4E5C8E-FA00-E690-5B1E-0DF9BFE9EFF4}"/>
                </a:ext>
              </a:extLst>
            </p:cNvPr>
            <p:cNvSpPr/>
            <p:nvPr userDrawn="1"/>
          </p:nvSpPr>
          <p:spPr>
            <a:xfrm>
              <a:off x="3103285" y="852304"/>
              <a:ext cx="1959795" cy="1959795"/>
            </a:xfrm>
            <a:prstGeom prst="ellipse">
              <a:avLst/>
            </a:prstGeom>
            <a:solidFill>
              <a:schemeClr val="tx1"/>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A6D2934-344B-9953-D6A6-C6E923886324}"/>
              </a:ext>
            </a:extLst>
          </p:cNvPr>
          <p:cNvGrpSpPr/>
          <p:nvPr userDrawn="1"/>
        </p:nvGrpSpPr>
        <p:grpSpPr>
          <a:xfrm>
            <a:off x="3172224" y="2086390"/>
            <a:ext cx="1342651" cy="1319453"/>
            <a:chOff x="6012594" y="331343"/>
            <a:chExt cx="1710047" cy="1680501"/>
          </a:xfrm>
        </p:grpSpPr>
        <p:sp>
          <p:nvSpPr>
            <p:cNvPr id="23" name="Oval 22">
              <a:extLst>
                <a:ext uri="{FF2B5EF4-FFF2-40B4-BE49-F238E27FC236}">
                  <a16:creationId xmlns:a16="http://schemas.microsoft.com/office/drawing/2014/main" id="{86EF40FD-D6A8-4444-607A-09857E641D0F}"/>
                </a:ext>
              </a:extLst>
            </p:cNvPr>
            <p:cNvSpPr/>
            <p:nvPr userDrawn="1"/>
          </p:nvSpPr>
          <p:spPr>
            <a:xfrm>
              <a:off x="6012594" y="494713"/>
              <a:ext cx="1517131" cy="1517131"/>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8775AF3-39D7-F461-DCD9-57DA2BAB11A0}"/>
                </a:ext>
              </a:extLst>
            </p:cNvPr>
            <p:cNvSpPr/>
            <p:nvPr userDrawn="1"/>
          </p:nvSpPr>
          <p:spPr>
            <a:xfrm>
              <a:off x="6205510" y="331343"/>
              <a:ext cx="1517131" cy="1517131"/>
            </a:xfrm>
            <a:prstGeom prst="ellipse">
              <a:avLst/>
            </a:prstGeom>
            <a:solidFill>
              <a:schemeClr val="tx1"/>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8255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B24A2EF-9FAF-FE36-1AFB-6FDB42868D00}"/>
              </a:ext>
            </a:extLst>
          </p:cNvPr>
          <p:cNvPicPr>
            <a:picLocks noChangeAspect="1"/>
          </p:cNvPicPr>
          <p:nvPr userDrawn="1"/>
        </p:nvPicPr>
        <p:blipFill>
          <a:blip r:embed="rId2"/>
          <a:srcRect/>
          <a:stretch/>
        </p:blipFill>
        <p:spPr>
          <a:xfrm>
            <a:off x="0" y="-1"/>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5" name="Graphic 5">
            <a:extLst>
              <a:ext uri="{FF2B5EF4-FFF2-40B4-BE49-F238E27FC236}">
                <a16:creationId xmlns:a16="http://schemas.microsoft.com/office/drawing/2014/main" id="{437C78F4-49EB-2270-47A3-F8116589EEF4}"/>
              </a:ext>
            </a:extLst>
          </p:cNvPr>
          <p:cNvGrpSpPr/>
          <p:nvPr userDrawn="1"/>
        </p:nvGrpSpPr>
        <p:grpSpPr>
          <a:xfrm>
            <a:off x="556965" y="2697212"/>
            <a:ext cx="2770527" cy="1478548"/>
            <a:chOff x="5280754" y="3138487"/>
            <a:chExt cx="2091975" cy="1116425"/>
          </a:xfrm>
          <a:gradFill>
            <a:gsLst>
              <a:gs pos="12000">
                <a:srgbClr val="9EE8DA"/>
              </a:gs>
              <a:gs pos="44000">
                <a:srgbClr val="D5F6EF"/>
              </a:gs>
              <a:gs pos="94000">
                <a:srgbClr val="FEFFFF"/>
              </a:gs>
            </a:gsLst>
            <a:lin ang="2700000" scaled="0"/>
          </a:gradFill>
        </p:grpSpPr>
        <p:sp>
          <p:nvSpPr>
            <p:cNvPr id="6" name="Freeform: Shape 5">
              <a:extLst>
                <a:ext uri="{FF2B5EF4-FFF2-40B4-BE49-F238E27FC236}">
                  <a16:creationId xmlns:a16="http://schemas.microsoft.com/office/drawing/2014/main" id="{46F1EC0F-6A50-2E24-4923-58C6B0369E2B}"/>
                </a:ext>
              </a:extLst>
            </p:cNvPr>
            <p:cNvSpPr/>
            <p:nvPr/>
          </p:nvSpPr>
          <p:spPr>
            <a:xfrm>
              <a:off x="5301995" y="3146107"/>
              <a:ext cx="487013" cy="453485"/>
            </a:xfrm>
            <a:custGeom>
              <a:avLst/>
              <a:gdLst>
                <a:gd name="connsiteX0" fmla="*/ 486918 w 487013"/>
                <a:gd name="connsiteY0" fmla="*/ 453485 h 453485"/>
                <a:gd name="connsiteX1" fmla="*/ 412242 w 487013"/>
                <a:gd name="connsiteY1" fmla="*/ 453485 h 453485"/>
                <a:gd name="connsiteX2" fmla="*/ 412242 w 487013"/>
                <a:gd name="connsiteY2" fmla="*/ 160020 h 453485"/>
                <a:gd name="connsiteX3" fmla="*/ 416623 w 487013"/>
                <a:gd name="connsiteY3" fmla="*/ 71818 h 453485"/>
                <a:gd name="connsiteX4" fmla="*/ 415385 w 487013"/>
                <a:gd name="connsiteY4" fmla="*/ 71818 h 453485"/>
                <a:gd name="connsiteX5" fmla="*/ 403098 w 487013"/>
                <a:gd name="connsiteY5" fmla="*/ 114490 h 453485"/>
                <a:gd name="connsiteX6" fmla="*/ 267748 w 487013"/>
                <a:gd name="connsiteY6" fmla="*/ 453485 h 453485"/>
                <a:gd name="connsiteX7" fmla="*/ 215837 w 487013"/>
                <a:gd name="connsiteY7" fmla="*/ 453485 h 453485"/>
                <a:gd name="connsiteX8" fmla="*/ 80201 w 487013"/>
                <a:gd name="connsiteY8" fmla="*/ 116967 h 453485"/>
                <a:gd name="connsiteX9" fmla="*/ 68199 w 487013"/>
                <a:gd name="connsiteY9" fmla="*/ 71723 h 453485"/>
                <a:gd name="connsiteX10" fmla="*/ 66961 w 487013"/>
                <a:gd name="connsiteY10" fmla="*/ 71723 h 453485"/>
                <a:gd name="connsiteX11" fmla="*/ 69532 w 487013"/>
                <a:gd name="connsiteY11" fmla="*/ 160592 h 453485"/>
                <a:gd name="connsiteX12" fmla="*/ 69532 w 487013"/>
                <a:gd name="connsiteY12" fmla="*/ 453485 h 453485"/>
                <a:gd name="connsiteX13" fmla="*/ 0 w 487013"/>
                <a:gd name="connsiteY13" fmla="*/ 453485 h 453485"/>
                <a:gd name="connsiteX14" fmla="*/ 0 w 487013"/>
                <a:gd name="connsiteY14" fmla="*/ 0 h 453485"/>
                <a:gd name="connsiteX15" fmla="*/ 105918 w 487013"/>
                <a:gd name="connsiteY15" fmla="*/ 0 h 453485"/>
                <a:gd name="connsiteX16" fmla="*/ 225171 w 487013"/>
                <a:gd name="connsiteY16" fmla="*/ 302038 h 453485"/>
                <a:gd name="connsiteX17" fmla="*/ 242888 w 487013"/>
                <a:gd name="connsiteY17" fmla="*/ 353949 h 453485"/>
                <a:gd name="connsiteX18" fmla="*/ 244507 w 487013"/>
                <a:gd name="connsiteY18" fmla="*/ 353949 h 453485"/>
                <a:gd name="connsiteX19" fmla="*/ 263462 w 487013"/>
                <a:gd name="connsiteY19" fmla="*/ 300799 h 453485"/>
                <a:gd name="connsiteX20" fmla="*/ 384905 w 487013"/>
                <a:gd name="connsiteY20" fmla="*/ 0 h 453485"/>
                <a:gd name="connsiteX21" fmla="*/ 487013 w 487013"/>
                <a:gd name="connsiteY21" fmla="*/ 0 h 453485"/>
                <a:gd name="connsiteX22" fmla="*/ 487013 w 487013"/>
                <a:gd name="connsiteY22" fmla="*/ 453485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7013" h="453485">
                  <a:moveTo>
                    <a:pt x="486918" y="453485"/>
                  </a:moveTo>
                  <a:lnTo>
                    <a:pt x="412242" y="453485"/>
                  </a:lnTo>
                  <a:lnTo>
                    <a:pt x="412242" y="160020"/>
                  </a:lnTo>
                  <a:cubicBezTo>
                    <a:pt x="412242" y="136017"/>
                    <a:pt x="413671" y="106585"/>
                    <a:pt x="416623" y="71818"/>
                  </a:cubicBezTo>
                  <a:lnTo>
                    <a:pt x="415385" y="71818"/>
                  </a:lnTo>
                  <a:cubicBezTo>
                    <a:pt x="410718" y="91630"/>
                    <a:pt x="406622" y="105918"/>
                    <a:pt x="403098" y="114490"/>
                  </a:cubicBezTo>
                  <a:lnTo>
                    <a:pt x="267748" y="453485"/>
                  </a:lnTo>
                  <a:lnTo>
                    <a:pt x="215837" y="453485"/>
                  </a:lnTo>
                  <a:lnTo>
                    <a:pt x="80201" y="116967"/>
                  </a:lnTo>
                  <a:cubicBezTo>
                    <a:pt x="76391" y="107061"/>
                    <a:pt x="72390" y="92011"/>
                    <a:pt x="68199" y="71723"/>
                  </a:cubicBezTo>
                  <a:lnTo>
                    <a:pt x="66961" y="71723"/>
                  </a:lnTo>
                  <a:cubicBezTo>
                    <a:pt x="68675" y="89821"/>
                    <a:pt x="69532" y="119443"/>
                    <a:pt x="69532" y="160592"/>
                  </a:cubicBezTo>
                  <a:lnTo>
                    <a:pt x="69532" y="453485"/>
                  </a:lnTo>
                  <a:lnTo>
                    <a:pt x="0" y="453485"/>
                  </a:lnTo>
                  <a:lnTo>
                    <a:pt x="0" y="0"/>
                  </a:lnTo>
                  <a:lnTo>
                    <a:pt x="105918" y="0"/>
                  </a:lnTo>
                  <a:lnTo>
                    <a:pt x="225171" y="302038"/>
                  </a:lnTo>
                  <a:cubicBezTo>
                    <a:pt x="234220" y="325279"/>
                    <a:pt x="240125" y="342519"/>
                    <a:pt x="242888" y="353949"/>
                  </a:cubicBezTo>
                  <a:lnTo>
                    <a:pt x="244507" y="353949"/>
                  </a:lnTo>
                  <a:cubicBezTo>
                    <a:pt x="252317" y="330136"/>
                    <a:pt x="258604" y="312420"/>
                    <a:pt x="263462" y="300799"/>
                  </a:cubicBezTo>
                  <a:lnTo>
                    <a:pt x="384905" y="0"/>
                  </a:lnTo>
                  <a:lnTo>
                    <a:pt x="487013" y="0"/>
                  </a:lnTo>
                  <a:lnTo>
                    <a:pt x="487013" y="453485"/>
                  </a:lnTo>
                  <a:close/>
                </a:path>
              </a:pathLst>
            </a:custGeom>
            <a:grpFill/>
            <a:ln w="9525" cap="flat">
              <a:noFill/>
              <a:prstDash val="solid"/>
              <a:miter/>
            </a:ln>
          </p:spPr>
          <p:txBody>
            <a:bodyPr rtlCol="0" anchor="ctr"/>
            <a:lstStyle/>
            <a:p>
              <a:pPr lvl="0"/>
              <a:endParaRPr lang="en-US"/>
            </a:p>
          </p:txBody>
        </p:sp>
        <p:sp>
          <p:nvSpPr>
            <p:cNvPr id="7" name="Freeform: Shape 6">
              <a:extLst>
                <a:ext uri="{FF2B5EF4-FFF2-40B4-BE49-F238E27FC236}">
                  <a16:creationId xmlns:a16="http://schemas.microsoft.com/office/drawing/2014/main" id="{611CAD0E-130A-7EC9-B7AC-962EC9346A16}"/>
                </a:ext>
              </a:extLst>
            </p:cNvPr>
            <p:cNvSpPr/>
            <p:nvPr/>
          </p:nvSpPr>
          <p:spPr>
            <a:xfrm>
              <a:off x="5852349" y="3138487"/>
              <a:ext cx="345186" cy="468725"/>
            </a:xfrm>
            <a:custGeom>
              <a:avLst/>
              <a:gdLst>
                <a:gd name="connsiteX0" fmla="*/ 344996 w 345186"/>
                <a:gd name="connsiteY0" fmla="*/ 442150 h 468725"/>
                <a:gd name="connsiteX1" fmla="*/ 217551 w 345186"/>
                <a:gd name="connsiteY1" fmla="*/ 468725 h 468725"/>
                <a:gd name="connsiteX2" fmla="*/ 59436 w 345186"/>
                <a:gd name="connsiteY2" fmla="*/ 406432 h 468725"/>
                <a:gd name="connsiteX3" fmla="*/ 0 w 345186"/>
                <a:gd name="connsiteY3" fmla="*/ 242888 h 468725"/>
                <a:gd name="connsiteX4" fmla="*/ 66866 w 345186"/>
                <a:gd name="connsiteY4" fmla="*/ 67056 h 468725"/>
                <a:gd name="connsiteX5" fmla="*/ 235934 w 345186"/>
                <a:gd name="connsiteY5" fmla="*/ 0 h 468725"/>
                <a:gd name="connsiteX6" fmla="*/ 345091 w 345186"/>
                <a:gd name="connsiteY6" fmla="*/ 18669 h 468725"/>
                <a:gd name="connsiteX7" fmla="*/ 345091 w 345186"/>
                <a:gd name="connsiteY7" fmla="*/ 93345 h 468725"/>
                <a:gd name="connsiteX8" fmla="*/ 243935 w 345186"/>
                <a:gd name="connsiteY8" fmla="*/ 66104 h 468725"/>
                <a:gd name="connsiteX9" fmla="*/ 124587 w 345186"/>
                <a:gd name="connsiteY9" fmla="*/ 113252 h 468725"/>
                <a:gd name="connsiteX10" fmla="*/ 78867 w 345186"/>
                <a:gd name="connsiteY10" fmla="*/ 239077 h 468725"/>
                <a:gd name="connsiteX11" fmla="*/ 121539 w 345186"/>
                <a:gd name="connsiteY11" fmla="*/ 358426 h 468725"/>
                <a:gd name="connsiteX12" fmla="*/ 233839 w 345186"/>
                <a:gd name="connsiteY12" fmla="*/ 402908 h 468725"/>
                <a:gd name="connsiteX13" fmla="*/ 345186 w 345186"/>
                <a:gd name="connsiteY13" fmla="*/ 372523 h 468725"/>
                <a:gd name="connsiteX14" fmla="*/ 345186 w 345186"/>
                <a:gd name="connsiteY14" fmla="*/ 442055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5186" h="468725">
                  <a:moveTo>
                    <a:pt x="344996" y="442150"/>
                  </a:moveTo>
                  <a:cubicBezTo>
                    <a:pt x="310801" y="459867"/>
                    <a:pt x="268319" y="468725"/>
                    <a:pt x="217551" y="468725"/>
                  </a:cubicBezTo>
                  <a:cubicBezTo>
                    <a:pt x="151733" y="468725"/>
                    <a:pt x="99060" y="447961"/>
                    <a:pt x="59436" y="406432"/>
                  </a:cubicBezTo>
                  <a:cubicBezTo>
                    <a:pt x="19812" y="364903"/>
                    <a:pt x="0" y="310420"/>
                    <a:pt x="0" y="242888"/>
                  </a:cubicBezTo>
                  <a:cubicBezTo>
                    <a:pt x="0" y="170402"/>
                    <a:pt x="22289" y="111728"/>
                    <a:pt x="66866" y="67056"/>
                  </a:cubicBezTo>
                  <a:cubicBezTo>
                    <a:pt x="111443" y="22384"/>
                    <a:pt x="167831" y="0"/>
                    <a:pt x="235934" y="0"/>
                  </a:cubicBezTo>
                  <a:cubicBezTo>
                    <a:pt x="279749" y="0"/>
                    <a:pt x="316135" y="6191"/>
                    <a:pt x="345091" y="18669"/>
                  </a:cubicBezTo>
                  <a:lnTo>
                    <a:pt x="345091" y="93345"/>
                  </a:lnTo>
                  <a:cubicBezTo>
                    <a:pt x="314516" y="75248"/>
                    <a:pt x="280797" y="66104"/>
                    <a:pt x="243935" y="66104"/>
                  </a:cubicBezTo>
                  <a:cubicBezTo>
                    <a:pt x="194786" y="66104"/>
                    <a:pt x="154972" y="81820"/>
                    <a:pt x="124587" y="113252"/>
                  </a:cubicBezTo>
                  <a:cubicBezTo>
                    <a:pt x="94107" y="144685"/>
                    <a:pt x="78867" y="186595"/>
                    <a:pt x="78867" y="239077"/>
                  </a:cubicBezTo>
                  <a:cubicBezTo>
                    <a:pt x="78867" y="291560"/>
                    <a:pt x="93059" y="328803"/>
                    <a:pt x="121539" y="358426"/>
                  </a:cubicBezTo>
                  <a:cubicBezTo>
                    <a:pt x="150019" y="388048"/>
                    <a:pt x="187452" y="402908"/>
                    <a:pt x="233839" y="402908"/>
                  </a:cubicBezTo>
                  <a:cubicBezTo>
                    <a:pt x="276606" y="402908"/>
                    <a:pt x="313754" y="392811"/>
                    <a:pt x="345186" y="372523"/>
                  </a:cubicBezTo>
                  <a:lnTo>
                    <a:pt x="345186" y="442055"/>
                  </a:lnTo>
                  <a:close/>
                </a:path>
              </a:pathLst>
            </a:custGeom>
            <a:grpFill/>
            <a:ln w="9525" cap="flat">
              <a:noFill/>
              <a:prstDash val="solid"/>
              <a:miter/>
            </a:ln>
          </p:spPr>
          <p:txBody>
            <a:bodyPr rtlCol="0" anchor="ctr"/>
            <a:lstStyle/>
            <a:p>
              <a:pPr lvl="0"/>
              <a:endParaRPr lang="en-US"/>
            </a:p>
          </p:txBody>
        </p:sp>
        <p:sp>
          <p:nvSpPr>
            <p:cNvPr id="9" name="Freeform: Shape 8">
              <a:extLst>
                <a:ext uri="{FF2B5EF4-FFF2-40B4-BE49-F238E27FC236}">
                  <a16:creationId xmlns:a16="http://schemas.microsoft.com/office/drawing/2014/main" id="{7924D00F-B249-1010-0CB1-8159BDBD030F}"/>
                </a:ext>
              </a:extLst>
            </p:cNvPr>
            <p:cNvSpPr/>
            <p:nvPr/>
          </p:nvSpPr>
          <p:spPr>
            <a:xfrm>
              <a:off x="6239255" y="3146107"/>
              <a:ext cx="423195" cy="453485"/>
            </a:xfrm>
            <a:custGeom>
              <a:avLst/>
              <a:gdLst>
                <a:gd name="connsiteX0" fmla="*/ 423196 w 423195"/>
                <a:gd name="connsiteY0" fmla="*/ 453485 h 453485"/>
                <a:gd name="connsiteX1" fmla="*/ 340614 w 423195"/>
                <a:gd name="connsiteY1" fmla="*/ 453485 h 453485"/>
                <a:gd name="connsiteX2" fmla="*/ 299847 w 423195"/>
                <a:gd name="connsiteY2" fmla="*/ 338042 h 453485"/>
                <a:gd name="connsiteX3" fmla="*/ 121444 w 423195"/>
                <a:gd name="connsiteY3" fmla="*/ 338042 h 453485"/>
                <a:gd name="connsiteX4" fmla="*/ 82201 w 423195"/>
                <a:gd name="connsiteY4" fmla="*/ 453485 h 453485"/>
                <a:gd name="connsiteX5" fmla="*/ 0 w 423195"/>
                <a:gd name="connsiteY5" fmla="*/ 453485 h 453485"/>
                <a:gd name="connsiteX6" fmla="*/ 169831 w 423195"/>
                <a:gd name="connsiteY6" fmla="*/ 0 h 453485"/>
                <a:gd name="connsiteX7" fmla="*/ 254603 w 423195"/>
                <a:gd name="connsiteY7" fmla="*/ 0 h 453485"/>
                <a:gd name="connsiteX8" fmla="*/ 423196 w 423195"/>
                <a:gd name="connsiteY8" fmla="*/ 453485 h 453485"/>
                <a:gd name="connsiteX9" fmla="*/ 279940 w 423195"/>
                <a:gd name="connsiteY9" fmla="*/ 276701 h 453485"/>
                <a:gd name="connsiteX10" fmla="*/ 216980 w 423195"/>
                <a:gd name="connsiteY10" fmla="*/ 95821 h 453485"/>
                <a:gd name="connsiteX11" fmla="*/ 210979 w 423195"/>
                <a:gd name="connsiteY11" fmla="*/ 67342 h 453485"/>
                <a:gd name="connsiteX12" fmla="*/ 209741 w 423195"/>
                <a:gd name="connsiteY12" fmla="*/ 67342 h 453485"/>
                <a:gd name="connsiteX13" fmla="*/ 203454 w 423195"/>
                <a:gd name="connsiteY13" fmla="*/ 95821 h 453485"/>
                <a:gd name="connsiteX14" fmla="*/ 141161 w 423195"/>
                <a:gd name="connsiteY14" fmla="*/ 276701 h 453485"/>
                <a:gd name="connsiteX15" fmla="*/ 280035 w 423195"/>
                <a:gd name="connsiteY15" fmla="*/ 276701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3195" h="453485">
                  <a:moveTo>
                    <a:pt x="423196" y="453485"/>
                  </a:moveTo>
                  <a:lnTo>
                    <a:pt x="340614" y="453485"/>
                  </a:lnTo>
                  <a:lnTo>
                    <a:pt x="299847" y="338042"/>
                  </a:lnTo>
                  <a:lnTo>
                    <a:pt x="121444" y="338042"/>
                  </a:lnTo>
                  <a:lnTo>
                    <a:pt x="82201" y="453485"/>
                  </a:lnTo>
                  <a:lnTo>
                    <a:pt x="0" y="453485"/>
                  </a:lnTo>
                  <a:lnTo>
                    <a:pt x="169831" y="0"/>
                  </a:lnTo>
                  <a:lnTo>
                    <a:pt x="254603" y="0"/>
                  </a:lnTo>
                  <a:lnTo>
                    <a:pt x="423196" y="453485"/>
                  </a:lnTo>
                  <a:close/>
                  <a:moveTo>
                    <a:pt x="279940" y="276701"/>
                  </a:moveTo>
                  <a:lnTo>
                    <a:pt x="216980" y="95821"/>
                  </a:lnTo>
                  <a:cubicBezTo>
                    <a:pt x="215075" y="89916"/>
                    <a:pt x="213074" y="80391"/>
                    <a:pt x="210979" y="67342"/>
                  </a:cubicBezTo>
                  <a:lnTo>
                    <a:pt x="209741" y="67342"/>
                  </a:lnTo>
                  <a:cubicBezTo>
                    <a:pt x="207836" y="79343"/>
                    <a:pt x="205740" y="88868"/>
                    <a:pt x="203454" y="95821"/>
                  </a:cubicBezTo>
                  <a:lnTo>
                    <a:pt x="141161" y="276701"/>
                  </a:lnTo>
                  <a:lnTo>
                    <a:pt x="280035" y="276701"/>
                  </a:lnTo>
                  <a:close/>
                </a:path>
              </a:pathLst>
            </a:custGeom>
            <a:grpFill/>
            <a:ln w="9525" cap="flat">
              <a:noFill/>
              <a:prstDash val="solid"/>
              <a:miter/>
            </a:ln>
          </p:spPr>
          <p:txBody>
            <a:bodyPr rtlCol="0" anchor="ctr"/>
            <a:lstStyle/>
            <a:p>
              <a:pPr lvl="0"/>
              <a:endParaRPr lang="en-US"/>
            </a:p>
          </p:txBody>
        </p:sp>
        <p:sp>
          <p:nvSpPr>
            <p:cNvPr id="10" name="Freeform: Shape 9">
              <a:extLst>
                <a:ext uri="{FF2B5EF4-FFF2-40B4-BE49-F238E27FC236}">
                  <a16:creationId xmlns:a16="http://schemas.microsoft.com/office/drawing/2014/main" id="{BC44E764-F40C-F8A0-5424-74F6BEAAD711}"/>
                </a:ext>
              </a:extLst>
            </p:cNvPr>
            <p:cNvSpPr/>
            <p:nvPr/>
          </p:nvSpPr>
          <p:spPr>
            <a:xfrm>
              <a:off x="6718267" y="3146107"/>
              <a:ext cx="301751" cy="453485"/>
            </a:xfrm>
            <a:custGeom>
              <a:avLst/>
              <a:gdLst>
                <a:gd name="connsiteX0" fmla="*/ 74962 w 301751"/>
                <a:gd name="connsiteY0" fmla="*/ 288988 h 453485"/>
                <a:gd name="connsiteX1" fmla="*/ 74962 w 301751"/>
                <a:gd name="connsiteY1" fmla="*/ 453485 h 453485"/>
                <a:gd name="connsiteX2" fmla="*/ 0 w 301751"/>
                <a:gd name="connsiteY2" fmla="*/ 453485 h 453485"/>
                <a:gd name="connsiteX3" fmla="*/ 0 w 301751"/>
                <a:gd name="connsiteY3" fmla="*/ 0 h 453485"/>
                <a:gd name="connsiteX4" fmla="*/ 137541 w 301751"/>
                <a:gd name="connsiteY4" fmla="*/ 0 h 453485"/>
                <a:gd name="connsiteX5" fmla="*/ 258699 w 301751"/>
                <a:gd name="connsiteY5" fmla="*/ 36385 h 453485"/>
                <a:gd name="connsiteX6" fmla="*/ 301752 w 301751"/>
                <a:gd name="connsiteY6" fmla="*/ 138874 h 453485"/>
                <a:gd name="connsiteX7" fmla="*/ 256889 w 301751"/>
                <a:gd name="connsiteY7" fmla="*/ 247078 h 453485"/>
                <a:gd name="connsiteX8" fmla="*/ 135446 w 301751"/>
                <a:gd name="connsiteY8" fmla="*/ 289179 h 453485"/>
                <a:gd name="connsiteX9" fmla="*/ 75057 w 301751"/>
                <a:gd name="connsiteY9" fmla="*/ 289179 h 453485"/>
                <a:gd name="connsiteX10" fmla="*/ 74962 w 301751"/>
                <a:gd name="connsiteY10" fmla="*/ 61913 h 453485"/>
                <a:gd name="connsiteX11" fmla="*/ 74962 w 301751"/>
                <a:gd name="connsiteY11" fmla="*/ 227647 h 453485"/>
                <a:gd name="connsiteX12" fmla="*/ 123634 w 301751"/>
                <a:gd name="connsiteY12" fmla="*/ 227647 h 453485"/>
                <a:gd name="connsiteX13" fmla="*/ 197358 w 301751"/>
                <a:gd name="connsiteY13" fmla="*/ 205168 h 453485"/>
                <a:gd name="connsiteX14" fmla="*/ 222695 w 301751"/>
                <a:gd name="connsiteY14" fmla="*/ 141922 h 453485"/>
                <a:gd name="connsiteX15" fmla="*/ 129730 w 301751"/>
                <a:gd name="connsiteY15" fmla="*/ 61913 h 453485"/>
                <a:gd name="connsiteX16" fmla="*/ 75057 w 301751"/>
                <a:gd name="connsiteY16" fmla="*/ 61913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1751" h="453485">
                  <a:moveTo>
                    <a:pt x="74962" y="288988"/>
                  </a:moveTo>
                  <a:lnTo>
                    <a:pt x="74962" y="453485"/>
                  </a:lnTo>
                  <a:lnTo>
                    <a:pt x="0" y="453485"/>
                  </a:lnTo>
                  <a:lnTo>
                    <a:pt x="0" y="0"/>
                  </a:lnTo>
                  <a:lnTo>
                    <a:pt x="137541" y="0"/>
                  </a:lnTo>
                  <a:cubicBezTo>
                    <a:pt x="189643" y="0"/>
                    <a:pt x="230029" y="12097"/>
                    <a:pt x="258699" y="36385"/>
                  </a:cubicBezTo>
                  <a:cubicBezTo>
                    <a:pt x="287369" y="60674"/>
                    <a:pt x="301752" y="94774"/>
                    <a:pt x="301752" y="138874"/>
                  </a:cubicBezTo>
                  <a:cubicBezTo>
                    <a:pt x="301752" y="182975"/>
                    <a:pt x="286798" y="218980"/>
                    <a:pt x="256889" y="247078"/>
                  </a:cubicBezTo>
                  <a:cubicBezTo>
                    <a:pt x="226981" y="275082"/>
                    <a:pt x="186500" y="289179"/>
                    <a:pt x="135446" y="289179"/>
                  </a:cubicBezTo>
                  <a:lnTo>
                    <a:pt x="75057" y="289179"/>
                  </a:lnTo>
                  <a:close/>
                  <a:moveTo>
                    <a:pt x="74962" y="61913"/>
                  </a:moveTo>
                  <a:lnTo>
                    <a:pt x="74962" y="227647"/>
                  </a:lnTo>
                  <a:lnTo>
                    <a:pt x="123634" y="227647"/>
                  </a:lnTo>
                  <a:cubicBezTo>
                    <a:pt x="155924" y="227647"/>
                    <a:pt x="180499" y="220123"/>
                    <a:pt x="197358" y="205168"/>
                  </a:cubicBezTo>
                  <a:cubicBezTo>
                    <a:pt x="214217" y="190214"/>
                    <a:pt x="222695" y="169069"/>
                    <a:pt x="222695" y="141922"/>
                  </a:cubicBezTo>
                  <a:cubicBezTo>
                    <a:pt x="222695" y="88582"/>
                    <a:pt x="191738" y="61913"/>
                    <a:pt x="129730" y="61913"/>
                  </a:cubicBezTo>
                  <a:lnTo>
                    <a:pt x="75057" y="61913"/>
                  </a:lnTo>
                  <a:close/>
                </a:path>
              </a:pathLst>
            </a:custGeom>
            <a:grpFill/>
            <a:ln w="9525" cap="flat">
              <a:noFill/>
              <a:prstDash val="solid"/>
              <a:miter/>
            </a:ln>
          </p:spPr>
          <p:txBody>
            <a:bodyPr rtlCol="0" anchor="ctr"/>
            <a:lstStyle/>
            <a:p>
              <a:pPr lvl="0"/>
              <a:endParaRPr lang="en-US"/>
            </a:p>
          </p:txBody>
        </p:sp>
        <p:sp>
          <p:nvSpPr>
            <p:cNvPr id="11" name="Freeform: Shape 10">
              <a:extLst>
                <a:ext uri="{FF2B5EF4-FFF2-40B4-BE49-F238E27FC236}">
                  <a16:creationId xmlns:a16="http://schemas.microsoft.com/office/drawing/2014/main" id="{36170ECC-BF0A-64E7-B131-FACD92D20193}"/>
                </a:ext>
              </a:extLst>
            </p:cNvPr>
            <p:cNvSpPr/>
            <p:nvPr/>
          </p:nvSpPr>
          <p:spPr>
            <a:xfrm>
              <a:off x="7082122" y="3138487"/>
              <a:ext cx="290607" cy="468725"/>
            </a:xfrm>
            <a:custGeom>
              <a:avLst/>
              <a:gdLst>
                <a:gd name="connsiteX0" fmla="*/ 286 w 290607"/>
                <a:gd name="connsiteY0" fmla="*/ 443103 h 468725"/>
                <a:gd name="connsiteX1" fmla="*/ 286 w 290607"/>
                <a:gd name="connsiteY1" fmla="*/ 365665 h 468725"/>
                <a:gd name="connsiteX2" fmla="*/ 25146 w 290607"/>
                <a:gd name="connsiteY2" fmla="*/ 382715 h 468725"/>
                <a:gd name="connsiteX3" fmla="*/ 55626 w 290607"/>
                <a:gd name="connsiteY3" fmla="*/ 395478 h 468725"/>
                <a:gd name="connsiteX4" fmla="*/ 87916 w 290607"/>
                <a:gd name="connsiteY4" fmla="*/ 403574 h 468725"/>
                <a:gd name="connsiteX5" fmla="*/ 117634 w 290607"/>
                <a:gd name="connsiteY5" fmla="*/ 406432 h 468725"/>
                <a:gd name="connsiteX6" fmla="*/ 188309 w 290607"/>
                <a:gd name="connsiteY6" fmla="*/ 390620 h 468725"/>
                <a:gd name="connsiteX7" fmla="*/ 211550 w 290607"/>
                <a:gd name="connsiteY7" fmla="*/ 344805 h 468725"/>
                <a:gd name="connsiteX8" fmla="*/ 203835 w 290607"/>
                <a:gd name="connsiteY8" fmla="*/ 316802 h 468725"/>
                <a:gd name="connsiteX9" fmla="*/ 182213 w 290607"/>
                <a:gd name="connsiteY9" fmla="*/ 295180 h 468725"/>
                <a:gd name="connsiteX10" fmla="*/ 149447 w 290607"/>
                <a:gd name="connsiteY10" fmla="*/ 276320 h 468725"/>
                <a:gd name="connsiteX11" fmla="*/ 109157 w 290607"/>
                <a:gd name="connsiteY11" fmla="*/ 257461 h 468725"/>
                <a:gd name="connsiteX12" fmla="*/ 66104 w 290607"/>
                <a:gd name="connsiteY12" fmla="*/ 232505 h 468725"/>
                <a:gd name="connsiteX13" fmla="*/ 31433 w 290607"/>
                <a:gd name="connsiteY13" fmla="*/ 204502 h 468725"/>
                <a:gd name="connsiteX14" fmla="*/ 8382 w 290607"/>
                <a:gd name="connsiteY14" fmla="*/ 169831 h 468725"/>
                <a:gd name="connsiteX15" fmla="*/ 0 w 290607"/>
                <a:gd name="connsiteY15" fmla="*/ 124587 h 468725"/>
                <a:gd name="connsiteX16" fmla="*/ 14383 w 290607"/>
                <a:gd name="connsiteY16" fmla="*/ 69056 h 468725"/>
                <a:gd name="connsiteX17" fmla="*/ 52292 w 290607"/>
                <a:gd name="connsiteY17" fmla="*/ 30194 h 468725"/>
                <a:gd name="connsiteX18" fmla="*/ 105918 w 290607"/>
                <a:gd name="connsiteY18" fmla="*/ 7429 h 468725"/>
                <a:gd name="connsiteX19" fmla="*/ 167259 w 290607"/>
                <a:gd name="connsiteY19" fmla="*/ 0 h 468725"/>
                <a:gd name="connsiteX20" fmla="*/ 270986 w 290607"/>
                <a:gd name="connsiteY20" fmla="*/ 16097 h 468725"/>
                <a:gd name="connsiteX21" fmla="*/ 270986 w 290607"/>
                <a:gd name="connsiteY21" fmla="*/ 90392 h 468725"/>
                <a:gd name="connsiteX22" fmla="*/ 171640 w 290607"/>
                <a:gd name="connsiteY22" fmla="*/ 62579 h 468725"/>
                <a:gd name="connsiteX23" fmla="*/ 138303 w 290607"/>
                <a:gd name="connsiteY23" fmla="*/ 65723 h 468725"/>
                <a:gd name="connsiteX24" fmla="*/ 108585 w 290607"/>
                <a:gd name="connsiteY24" fmla="*/ 76200 h 468725"/>
                <a:gd name="connsiteX25" fmla="*/ 87249 w 290607"/>
                <a:gd name="connsiteY25" fmla="*/ 94869 h 468725"/>
                <a:gd name="connsiteX26" fmla="*/ 79058 w 290607"/>
                <a:gd name="connsiteY26" fmla="*/ 122396 h 468725"/>
                <a:gd name="connsiteX27" fmla="*/ 85344 w 290607"/>
                <a:gd name="connsiteY27" fmla="*/ 148685 h 468725"/>
                <a:gd name="connsiteX28" fmla="*/ 103822 w 290607"/>
                <a:gd name="connsiteY28" fmla="*/ 168878 h 468725"/>
                <a:gd name="connsiteX29" fmla="*/ 133541 w 290607"/>
                <a:gd name="connsiteY29" fmla="*/ 186785 h 468725"/>
                <a:gd name="connsiteX30" fmla="*/ 174212 w 290607"/>
                <a:gd name="connsiteY30" fmla="*/ 205645 h 468725"/>
                <a:gd name="connsiteX31" fmla="*/ 218980 w 290607"/>
                <a:gd name="connsiteY31" fmla="*/ 231553 h 468725"/>
                <a:gd name="connsiteX32" fmla="*/ 255937 w 290607"/>
                <a:gd name="connsiteY32" fmla="*/ 261556 h 468725"/>
                <a:gd name="connsiteX33" fmla="*/ 281273 w 290607"/>
                <a:gd name="connsiteY33" fmla="*/ 298037 h 468725"/>
                <a:gd name="connsiteX34" fmla="*/ 290608 w 290607"/>
                <a:gd name="connsiteY34" fmla="*/ 343757 h 468725"/>
                <a:gd name="connsiteX35" fmla="*/ 276701 w 290607"/>
                <a:gd name="connsiteY35" fmla="*/ 401955 h 468725"/>
                <a:gd name="connsiteX36" fmla="*/ 239268 w 290607"/>
                <a:gd name="connsiteY36" fmla="*/ 440531 h 468725"/>
                <a:gd name="connsiteX37" fmla="*/ 185071 w 290607"/>
                <a:gd name="connsiteY37" fmla="*/ 462058 h 468725"/>
                <a:gd name="connsiteX38" fmla="*/ 120205 w 290607"/>
                <a:gd name="connsiteY38" fmla="*/ 468725 h 468725"/>
                <a:gd name="connsiteX39" fmla="*/ 92202 w 290607"/>
                <a:gd name="connsiteY39" fmla="*/ 467011 h 468725"/>
                <a:gd name="connsiteX40" fmla="*/ 58198 w 290607"/>
                <a:gd name="connsiteY40" fmla="*/ 461963 h 468725"/>
                <a:gd name="connsiteX41" fmla="*/ 25337 w 290607"/>
                <a:gd name="connsiteY41" fmla="*/ 453866 h 468725"/>
                <a:gd name="connsiteX42" fmla="*/ 381 w 290607"/>
                <a:gd name="connsiteY42" fmla="*/ 443103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0607" h="468725">
                  <a:moveTo>
                    <a:pt x="286" y="443103"/>
                  </a:moveTo>
                  <a:lnTo>
                    <a:pt x="286" y="365665"/>
                  </a:lnTo>
                  <a:cubicBezTo>
                    <a:pt x="7239" y="371951"/>
                    <a:pt x="15526" y="377666"/>
                    <a:pt x="25146" y="382715"/>
                  </a:cubicBezTo>
                  <a:cubicBezTo>
                    <a:pt x="34766" y="387763"/>
                    <a:pt x="44958" y="392049"/>
                    <a:pt x="55626" y="395478"/>
                  </a:cubicBezTo>
                  <a:cubicBezTo>
                    <a:pt x="66294" y="398907"/>
                    <a:pt x="77153" y="401669"/>
                    <a:pt x="87916" y="403574"/>
                  </a:cubicBezTo>
                  <a:cubicBezTo>
                    <a:pt x="98679" y="405479"/>
                    <a:pt x="108585" y="406432"/>
                    <a:pt x="117634" y="406432"/>
                  </a:cubicBezTo>
                  <a:cubicBezTo>
                    <a:pt x="149257" y="406432"/>
                    <a:pt x="172784" y="401193"/>
                    <a:pt x="188309" y="390620"/>
                  </a:cubicBezTo>
                  <a:cubicBezTo>
                    <a:pt x="203835" y="380048"/>
                    <a:pt x="211550" y="364808"/>
                    <a:pt x="211550" y="344805"/>
                  </a:cubicBezTo>
                  <a:cubicBezTo>
                    <a:pt x="211550" y="334042"/>
                    <a:pt x="208979" y="324707"/>
                    <a:pt x="203835" y="316802"/>
                  </a:cubicBezTo>
                  <a:cubicBezTo>
                    <a:pt x="198692" y="308896"/>
                    <a:pt x="191453" y="301657"/>
                    <a:pt x="182213" y="295180"/>
                  </a:cubicBezTo>
                  <a:cubicBezTo>
                    <a:pt x="172974" y="288608"/>
                    <a:pt x="162020" y="282416"/>
                    <a:pt x="149447" y="276320"/>
                  </a:cubicBezTo>
                  <a:cubicBezTo>
                    <a:pt x="136874" y="270319"/>
                    <a:pt x="123444" y="264033"/>
                    <a:pt x="109157" y="257461"/>
                  </a:cubicBezTo>
                  <a:cubicBezTo>
                    <a:pt x="93726" y="249269"/>
                    <a:pt x="79438" y="240887"/>
                    <a:pt x="66104" y="232505"/>
                  </a:cubicBezTo>
                  <a:cubicBezTo>
                    <a:pt x="52864" y="224123"/>
                    <a:pt x="41243" y="214789"/>
                    <a:pt x="31433" y="204502"/>
                  </a:cubicBezTo>
                  <a:cubicBezTo>
                    <a:pt x="21622" y="194310"/>
                    <a:pt x="13907" y="182690"/>
                    <a:pt x="8382" y="169831"/>
                  </a:cubicBezTo>
                  <a:cubicBezTo>
                    <a:pt x="2762" y="156972"/>
                    <a:pt x="0" y="141923"/>
                    <a:pt x="0" y="124587"/>
                  </a:cubicBezTo>
                  <a:cubicBezTo>
                    <a:pt x="0" y="103251"/>
                    <a:pt x="4763" y="84773"/>
                    <a:pt x="14383" y="69056"/>
                  </a:cubicBezTo>
                  <a:cubicBezTo>
                    <a:pt x="24003" y="53340"/>
                    <a:pt x="36576" y="40386"/>
                    <a:pt x="52292" y="30194"/>
                  </a:cubicBezTo>
                  <a:cubicBezTo>
                    <a:pt x="68008" y="20002"/>
                    <a:pt x="85820" y="12383"/>
                    <a:pt x="105918" y="7429"/>
                  </a:cubicBezTo>
                  <a:cubicBezTo>
                    <a:pt x="125921" y="2477"/>
                    <a:pt x="146399" y="0"/>
                    <a:pt x="167259" y="0"/>
                  </a:cubicBezTo>
                  <a:cubicBezTo>
                    <a:pt x="214694" y="0"/>
                    <a:pt x="249269" y="5334"/>
                    <a:pt x="270986" y="16097"/>
                  </a:cubicBezTo>
                  <a:lnTo>
                    <a:pt x="270986" y="90392"/>
                  </a:lnTo>
                  <a:cubicBezTo>
                    <a:pt x="245269" y="71819"/>
                    <a:pt x="212122" y="62579"/>
                    <a:pt x="171640" y="62579"/>
                  </a:cubicBezTo>
                  <a:cubicBezTo>
                    <a:pt x="160496" y="62579"/>
                    <a:pt x="149352" y="63627"/>
                    <a:pt x="138303" y="65723"/>
                  </a:cubicBezTo>
                  <a:cubicBezTo>
                    <a:pt x="127254" y="67818"/>
                    <a:pt x="117348" y="71342"/>
                    <a:pt x="108585" y="76200"/>
                  </a:cubicBezTo>
                  <a:cubicBezTo>
                    <a:pt x="99822" y="81058"/>
                    <a:pt x="92678" y="87249"/>
                    <a:pt x="87249" y="94869"/>
                  </a:cubicBezTo>
                  <a:cubicBezTo>
                    <a:pt x="81725" y="102489"/>
                    <a:pt x="79058" y="111633"/>
                    <a:pt x="79058" y="122396"/>
                  </a:cubicBezTo>
                  <a:cubicBezTo>
                    <a:pt x="79058" y="132493"/>
                    <a:pt x="81153" y="141256"/>
                    <a:pt x="85344" y="148685"/>
                  </a:cubicBezTo>
                  <a:cubicBezTo>
                    <a:pt x="89535" y="156115"/>
                    <a:pt x="95726" y="162782"/>
                    <a:pt x="103822" y="168878"/>
                  </a:cubicBezTo>
                  <a:cubicBezTo>
                    <a:pt x="111919" y="174974"/>
                    <a:pt x="121825" y="180975"/>
                    <a:pt x="133541" y="186785"/>
                  </a:cubicBezTo>
                  <a:cubicBezTo>
                    <a:pt x="145256" y="192596"/>
                    <a:pt x="158782" y="198882"/>
                    <a:pt x="174212" y="205645"/>
                  </a:cubicBezTo>
                  <a:cubicBezTo>
                    <a:pt x="190024" y="213836"/>
                    <a:pt x="204978" y="222504"/>
                    <a:pt x="218980" y="231553"/>
                  </a:cubicBezTo>
                  <a:cubicBezTo>
                    <a:pt x="232981" y="240602"/>
                    <a:pt x="245364" y="250603"/>
                    <a:pt x="255937" y="261556"/>
                  </a:cubicBezTo>
                  <a:cubicBezTo>
                    <a:pt x="266605" y="272510"/>
                    <a:pt x="274987" y="284702"/>
                    <a:pt x="281273" y="298037"/>
                  </a:cubicBezTo>
                  <a:cubicBezTo>
                    <a:pt x="287464" y="311467"/>
                    <a:pt x="290608" y="326612"/>
                    <a:pt x="290608" y="343757"/>
                  </a:cubicBezTo>
                  <a:cubicBezTo>
                    <a:pt x="290608" y="366713"/>
                    <a:pt x="285940" y="386144"/>
                    <a:pt x="276701" y="401955"/>
                  </a:cubicBezTo>
                  <a:cubicBezTo>
                    <a:pt x="267462" y="417767"/>
                    <a:pt x="254889" y="430625"/>
                    <a:pt x="239268" y="440531"/>
                  </a:cubicBezTo>
                  <a:cubicBezTo>
                    <a:pt x="223552" y="450437"/>
                    <a:pt x="205454" y="457581"/>
                    <a:pt x="185071" y="462058"/>
                  </a:cubicBezTo>
                  <a:cubicBezTo>
                    <a:pt x="164592" y="466439"/>
                    <a:pt x="142970" y="468725"/>
                    <a:pt x="120205" y="468725"/>
                  </a:cubicBezTo>
                  <a:cubicBezTo>
                    <a:pt x="112586" y="468725"/>
                    <a:pt x="103251" y="468154"/>
                    <a:pt x="92202" y="467011"/>
                  </a:cubicBezTo>
                  <a:cubicBezTo>
                    <a:pt x="81153" y="465868"/>
                    <a:pt x="69818" y="464153"/>
                    <a:pt x="58198" y="461963"/>
                  </a:cubicBezTo>
                  <a:cubicBezTo>
                    <a:pt x="46577" y="459772"/>
                    <a:pt x="35624" y="457105"/>
                    <a:pt x="25337" y="453866"/>
                  </a:cubicBezTo>
                  <a:cubicBezTo>
                    <a:pt x="15050" y="450723"/>
                    <a:pt x="6667" y="447104"/>
                    <a:pt x="381" y="443103"/>
                  </a:cubicBezTo>
                  <a:close/>
                </a:path>
              </a:pathLst>
            </a:custGeom>
            <a:grpFill/>
            <a:ln w="9525" cap="flat">
              <a:noFill/>
              <a:prstDash val="solid"/>
              <a:miter/>
            </a:ln>
          </p:spPr>
          <p:txBody>
            <a:bodyPr rtlCol="0" anchor="ctr"/>
            <a:lstStyle/>
            <a:p>
              <a:pPr lvl="0"/>
              <a:endParaRPr lang="en-US"/>
            </a:p>
          </p:txBody>
        </p:sp>
        <p:sp>
          <p:nvSpPr>
            <p:cNvPr id="12" name="Freeform: Shape 11">
              <a:extLst>
                <a:ext uri="{FF2B5EF4-FFF2-40B4-BE49-F238E27FC236}">
                  <a16:creationId xmlns:a16="http://schemas.microsoft.com/office/drawing/2014/main" id="{C8C9D960-088A-E8B9-4857-65A8EAABC317}"/>
                </a:ext>
              </a:extLst>
            </p:cNvPr>
            <p:cNvSpPr/>
            <p:nvPr/>
          </p:nvSpPr>
          <p:spPr>
            <a:xfrm>
              <a:off x="5280754" y="3786187"/>
              <a:ext cx="290607" cy="468725"/>
            </a:xfrm>
            <a:custGeom>
              <a:avLst/>
              <a:gdLst>
                <a:gd name="connsiteX0" fmla="*/ 286 w 290607"/>
                <a:gd name="connsiteY0" fmla="*/ 443103 h 468725"/>
                <a:gd name="connsiteX1" fmla="*/ 286 w 290607"/>
                <a:gd name="connsiteY1" fmla="*/ 365665 h 468725"/>
                <a:gd name="connsiteX2" fmla="*/ 25146 w 290607"/>
                <a:gd name="connsiteY2" fmla="*/ 382714 h 468725"/>
                <a:gd name="connsiteX3" fmla="*/ 55626 w 290607"/>
                <a:gd name="connsiteY3" fmla="*/ 395478 h 468725"/>
                <a:gd name="connsiteX4" fmla="*/ 87916 w 290607"/>
                <a:gd name="connsiteY4" fmla="*/ 403574 h 468725"/>
                <a:gd name="connsiteX5" fmla="*/ 117634 w 290607"/>
                <a:gd name="connsiteY5" fmla="*/ 406432 h 468725"/>
                <a:gd name="connsiteX6" fmla="*/ 188309 w 290607"/>
                <a:gd name="connsiteY6" fmla="*/ 390620 h 468725"/>
                <a:gd name="connsiteX7" fmla="*/ 211550 w 290607"/>
                <a:gd name="connsiteY7" fmla="*/ 344805 h 468725"/>
                <a:gd name="connsiteX8" fmla="*/ 203835 w 290607"/>
                <a:gd name="connsiteY8" fmla="*/ 316801 h 468725"/>
                <a:gd name="connsiteX9" fmla="*/ 182213 w 290607"/>
                <a:gd name="connsiteY9" fmla="*/ 295180 h 468725"/>
                <a:gd name="connsiteX10" fmla="*/ 149447 w 290607"/>
                <a:gd name="connsiteY10" fmla="*/ 276320 h 468725"/>
                <a:gd name="connsiteX11" fmla="*/ 109156 w 290607"/>
                <a:gd name="connsiteY11" fmla="*/ 257461 h 468725"/>
                <a:gd name="connsiteX12" fmla="*/ 66103 w 290607"/>
                <a:gd name="connsiteY12" fmla="*/ 232505 h 468725"/>
                <a:gd name="connsiteX13" fmla="*/ 31432 w 290607"/>
                <a:gd name="connsiteY13" fmla="*/ 204502 h 468725"/>
                <a:gd name="connsiteX14" fmla="*/ 8382 w 290607"/>
                <a:gd name="connsiteY14" fmla="*/ 169831 h 468725"/>
                <a:gd name="connsiteX15" fmla="*/ 0 w 290607"/>
                <a:gd name="connsiteY15" fmla="*/ 124587 h 468725"/>
                <a:gd name="connsiteX16" fmla="*/ 14383 w 290607"/>
                <a:gd name="connsiteY16" fmla="*/ 69056 h 468725"/>
                <a:gd name="connsiteX17" fmla="*/ 52292 w 290607"/>
                <a:gd name="connsiteY17" fmla="*/ 30194 h 468725"/>
                <a:gd name="connsiteX18" fmla="*/ 105918 w 290607"/>
                <a:gd name="connsiteY18" fmla="*/ 7429 h 468725"/>
                <a:gd name="connsiteX19" fmla="*/ 167259 w 290607"/>
                <a:gd name="connsiteY19" fmla="*/ 0 h 468725"/>
                <a:gd name="connsiteX20" fmla="*/ 270986 w 290607"/>
                <a:gd name="connsiteY20" fmla="*/ 16097 h 468725"/>
                <a:gd name="connsiteX21" fmla="*/ 270986 w 290607"/>
                <a:gd name="connsiteY21" fmla="*/ 90392 h 468725"/>
                <a:gd name="connsiteX22" fmla="*/ 171641 w 290607"/>
                <a:gd name="connsiteY22" fmla="*/ 62579 h 468725"/>
                <a:gd name="connsiteX23" fmla="*/ 138303 w 290607"/>
                <a:gd name="connsiteY23" fmla="*/ 65722 h 468725"/>
                <a:gd name="connsiteX24" fmla="*/ 108585 w 290607"/>
                <a:gd name="connsiteY24" fmla="*/ 76200 h 468725"/>
                <a:gd name="connsiteX25" fmla="*/ 87249 w 290607"/>
                <a:gd name="connsiteY25" fmla="*/ 94869 h 468725"/>
                <a:gd name="connsiteX26" fmla="*/ 79057 w 290607"/>
                <a:gd name="connsiteY26" fmla="*/ 122396 h 468725"/>
                <a:gd name="connsiteX27" fmla="*/ 85344 w 290607"/>
                <a:gd name="connsiteY27" fmla="*/ 148685 h 468725"/>
                <a:gd name="connsiteX28" fmla="*/ 103823 w 290607"/>
                <a:gd name="connsiteY28" fmla="*/ 168878 h 468725"/>
                <a:gd name="connsiteX29" fmla="*/ 133541 w 290607"/>
                <a:gd name="connsiteY29" fmla="*/ 186785 h 468725"/>
                <a:gd name="connsiteX30" fmla="*/ 174212 w 290607"/>
                <a:gd name="connsiteY30" fmla="*/ 205645 h 468725"/>
                <a:gd name="connsiteX31" fmla="*/ 218980 w 290607"/>
                <a:gd name="connsiteY31" fmla="*/ 231553 h 468725"/>
                <a:gd name="connsiteX32" fmla="*/ 255937 w 290607"/>
                <a:gd name="connsiteY32" fmla="*/ 261557 h 468725"/>
                <a:gd name="connsiteX33" fmla="*/ 281273 w 290607"/>
                <a:gd name="connsiteY33" fmla="*/ 298037 h 468725"/>
                <a:gd name="connsiteX34" fmla="*/ 290608 w 290607"/>
                <a:gd name="connsiteY34" fmla="*/ 343757 h 468725"/>
                <a:gd name="connsiteX35" fmla="*/ 276701 w 290607"/>
                <a:gd name="connsiteY35" fmla="*/ 401955 h 468725"/>
                <a:gd name="connsiteX36" fmla="*/ 239268 w 290607"/>
                <a:gd name="connsiteY36" fmla="*/ 440531 h 468725"/>
                <a:gd name="connsiteX37" fmla="*/ 185071 w 290607"/>
                <a:gd name="connsiteY37" fmla="*/ 462058 h 468725"/>
                <a:gd name="connsiteX38" fmla="*/ 120205 w 290607"/>
                <a:gd name="connsiteY38" fmla="*/ 468725 h 468725"/>
                <a:gd name="connsiteX39" fmla="*/ 92202 w 290607"/>
                <a:gd name="connsiteY39" fmla="*/ 467011 h 468725"/>
                <a:gd name="connsiteX40" fmla="*/ 58198 w 290607"/>
                <a:gd name="connsiteY40" fmla="*/ 461963 h 468725"/>
                <a:gd name="connsiteX41" fmla="*/ 25336 w 290607"/>
                <a:gd name="connsiteY41" fmla="*/ 453866 h 468725"/>
                <a:gd name="connsiteX42" fmla="*/ 381 w 290607"/>
                <a:gd name="connsiteY42" fmla="*/ 443103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0607" h="468725">
                  <a:moveTo>
                    <a:pt x="286" y="443103"/>
                  </a:moveTo>
                  <a:lnTo>
                    <a:pt x="286" y="365665"/>
                  </a:lnTo>
                  <a:cubicBezTo>
                    <a:pt x="7239" y="371951"/>
                    <a:pt x="15526" y="377666"/>
                    <a:pt x="25146" y="382714"/>
                  </a:cubicBezTo>
                  <a:cubicBezTo>
                    <a:pt x="34766" y="387763"/>
                    <a:pt x="44958" y="392049"/>
                    <a:pt x="55626" y="395478"/>
                  </a:cubicBezTo>
                  <a:cubicBezTo>
                    <a:pt x="66294" y="398907"/>
                    <a:pt x="77152" y="401669"/>
                    <a:pt x="87916" y="403574"/>
                  </a:cubicBezTo>
                  <a:cubicBezTo>
                    <a:pt x="98679" y="405479"/>
                    <a:pt x="108585" y="406432"/>
                    <a:pt x="117634" y="406432"/>
                  </a:cubicBezTo>
                  <a:cubicBezTo>
                    <a:pt x="149257" y="406432"/>
                    <a:pt x="172784" y="401193"/>
                    <a:pt x="188309" y="390620"/>
                  </a:cubicBezTo>
                  <a:cubicBezTo>
                    <a:pt x="203835" y="380047"/>
                    <a:pt x="211550" y="364808"/>
                    <a:pt x="211550" y="344805"/>
                  </a:cubicBezTo>
                  <a:cubicBezTo>
                    <a:pt x="211550" y="334042"/>
                    <a:pt x="208978" y="324707"/>
                    <a:pt x="203835" y="316801"/>
                  </a:cubicBezTo>
                  <a:cubicBezTo>
                    <a:pt x="198691" y="308896"/>
                    <a:pt x="191453" y="301657"/>
                    <a:pt x="182213" y="295180"/>
                  </a:cubicBezTo>
                  <a:cubicBezTo>
                    <a:pt x="172974" y="288608"/>
                    <a:pt x="162020" y="282416"/>
                    <a:pt x="149447" y="276320"/>
                  </a:cubicBezTo>
                  <a:cubicBezTo>
                    <a:pt x="136874" y="270320"/>
                    <a:pt x="123444" y="264033"/>
                    <a:pt x="109156" y="257461"/>
                  </a:cubicBezTo>
                  <a:cubicBezTo>
                    <a:pt x="93726" y="249269"/>
                    <a:pt x="79439" y="240887"/>
                    <a:pt x="66103" y="232505"/>
                  </a:cubicBezTo>
                  <a:cubicBezTo>
                    <a:pt x="52864" y="224123"/>
                    <a:pt x="41243" y="214789"/>
                    <a:pt x="31432" y="204502"/>
                  </a:cubicBezTo>
                  <a:cubicBezTo>
                    <a:pt x="21622" y="194310"/>
                    <a:pt x="13906" y="182689"/>
                    <a:pt x="8382" y="169831"/>
                  </a:cubicBezTo>
                  <a:cubicBezTo>
                    <a:pt x="2762" y="156972"/>
                    <a:pt x="0" y="141922"/>
                    <a:pt x="0" y="124587"/>
                  </a:cubicBezTo>
                  <a:cubicBezTo>
                    <a:pt x="0" y="103251"/>
                    <a:pt x="4763" y="84772"/>
                    <a:pt x="14383" y="69056"/>
                  </a:cubicBezTo>
                  <a:cubicBezTo>
                    <a:pt x="24003" y="53340"/>
                    <a:pt x="36576" y="40386"/>
                    <a:pt x="52292" y="30194"/>
                  </a:cubicBezTo>
                  <a:cubicBezTo>
                    <a:pt x="68008" y="20003"/>
                    <a:pt x="85820" y="12383"/>
                    <a:pt x="105918" y="7429"/>
                  </a:cubicBezTo>
                  <a:cubicBezTo>
                    <a:pt x="125921" y="2476"/>
                    <a:pt x="146399" y="0"/>
                    <a:pt x="167259" y="0"/>
                  </a:cubicBezTo>
                  <a:cubicBezTo>
                    <a:pt x="214693" y="0"/>
                    <a:pt x="249269" y="5334"/>
                    <a:pt x="270986" y="16097"/>
                  </a:cubicBezTo>
                  <a:lnTo>
                    <a:pt x="270986" y="90392"/>
                  </a:lnTo>
                  <a:cubicBezTo>
                    <a:pt x="245269" y="71818"/>
                    <a:pt x="212122" y="62579"/>
                    <a:pt x="171641" y="62579"/>
                  </a:cubicBezTo>
                  <a:cubicBezTo>
                    <a:pt x="160496" y="62579"/>
                    <a:pt x="149352" y="63627"/>
                    <a:pt x="138303" y="65722"/>
                  </a:cubicBezTo>
                  <a:cubicBezTo>
                    <a:pt x="127254" y="67818"/>
                    <a:pt x="117348" y="71342"/>
                    <a:pt x="108585" y="76200"/>
                  </a:cubicBezTo>
                  <a:cubicBezTo>
                    <a:pt x="99822" y="81058"/>
                    <a:pt x="92678" y="87249"/>
                    <a:pt x="87249" y="94869"/>
                  </a:cubicBezTo>
                  <a:cubicBezTo>
                    <a:pt x="81725" y="102489"/>
                    <a:pt x="79057" y="111633"/>
                    <a:pt x="79057" y="122396"/>
                  </a:cubicBezTo>
                  <a:cubicBezTo>
                    <a:pt x="79057" y="132493"/>
                    <a:pt x="81153" y="141256"/>
                    <a:pt x="85344" y="148685"/>
                  </a:cubicBezTo>
                  <a:cubicBezTo>
                    <a:pt x="89535" y="156115"/>
                    <a:pt x="95726" y="162782"/>
                    <a:pt x="103823" y="168878"/>
                  </a:cubicBezTo>
                  <a:cubicBezTo>
                    <a:pt x="111919" y="174974"/>
                    <a:pt x="121825" y="180975"/>
                    <a:pt x="133541" y="186785"/>
                  </a:cubicBezTo>
                  <a:cubicBezTo>
                    <a:pt x="145256" y="192596"/>
                    <a:pt x="158782" y="198882"/>
                    <a:pt x="174212" y="205645"/>
                  </a:cubicBezTo>
                  <a:cubicBezTo>
                    <a:pt x="190024" y="213836"/>
                    <a:pt x="204978" y="222504"/>
                    <a:pt x="218980" y="231553"/>
                  </a:cubicBezTo>
                  <a:cubicBezTo>
                    <a:pt x="232982" y="240601"/>
                    <a:pt x="245364" y="250603"/>
                    <a:pt x="255937" y="261557"/>
                  </a:cubicBezTo>
                  <a:cubicBezTo>
                    <a:pt x="266605" y="272510"/>
                    <a:pt x="274987" y="284702"/>
                    <a:pt x="281273" y="298037"/>
                  </a:cubicBezTo>
                  <a:cubicBezTo>
                    <a:pt x="287464" y="311467"/>
                    <a:pt x="290608" y="326612"/>
                    <a:pt x="290608" y="343757"/>
                  </a:cubicBezTo>
                  <a:cubicBezTo>
                    <a:pt x="290608" y="366713"/>
                    <a:pt x="285941" y="386143"/>
                    <a:pt x="276701" y="401955"/>
                  </a:cubicBezTo>
                  <a:cubicBezTo>
                    <a:pt x="267462" y="417767"/>
                    <a:pt x="254889" y="430625"/>
                    <a:pt x="239268" y="440531"/>
                  </a:cubicBezTo>
                  <a:cubicBezTo>
                    <a:pt x="223552" y="450437"/>
                    <a:pt x="205454" y="457581"/>
                    <a:pt x="185071" y="462058"/>
                  </a:cubicBezTo>
                  <a:cubicBezTo>
                    <a:pt x="164592" y="466439"/>
                    <a:pt x="142970" y="468725"/>
                    <a:pt x="120205" y="468725"/>
                  </a:cubicBezTo>
                  <a:cubicBezTo>
                    <a:pt x="112586" y="468725"/>
                    <a:pt x="103251" y="468154"/>
                    <a:pt x="92202" y="467011"/>
                  </a:cubicBezTo>
                  <a:cubicBezTo>
                    <a:pt x="81153" y="465868"/>
                    <a:pt x="69818" y="464153"/>
                    <a:pt x="58198" y="461963"/>
                  </a:cubicBezTo>
                  <a:cubicBezTo>
                    <a:pt x="46577" y="459772"/>
                    <a:pt x="35624" y="457105"/>
                    <a:pt x="25336" y="453866"/>
                  </a:cubicBezTo>
                  <a:cubicBezTo>
                    <a:pt x="15050" y="450723"/>
                    <a:pt x="6668" y="447104"/>
                    <a:pt x="381" y="443103"/>
                  </a:cubicBezTo>
                  <a:close/>
                </a:path>
              </a:pathLst>
            </a:custGeom>
            <a:grpFill/>
            <a:ln w="9525" cap="flat">
              <a:noFill/>
              <a:prstDash val="solid"/>
              <a:miter/>
            </a:ln>
          </p:spPr>
          <p:txBody>
            <a:bodyPr rtlCol="0" anchor="ctr"/>
            <a:lstStyle/>
            <a:p>
              <a:pPr lvl="0"/>
              <a:endParaRPr lang="en-US"/>
            </a:p>
          </p:txBody>
        </p:sp>
        <p:sp>
          <p:nvSpPr>
            <p:cNvPr id="13" name="Freeform: Shape 12">
              <a:extLst>
                <a:ext uri="{FF2B5EF4-FFF2-40B4-BE49-F238E27FC236}">
                  <a16:creationId xmlns:a16="http://schemas.microsoft.com/office/drawing/2014/main" id="{755EC06A-308B-7FF0-38CB-F62E13A38FB8}"/>
                </a:ext>
              </a:extLst>
            </p:cNvPr>
            <p:cNvSpPr/>
            <p:nvPr/>
          </p:nvSpPr>
          <p:spPr>
            <a:xfrm>
              <a:off x="5586888" y="3827620"/>
              <a:ext cx="204977" cy="426910"/>
            </a:xfrm>
            <a:custGeom>
              <a:avLst/>
              <a:gdLst>
                <a:gd name="connsiteX0" fmla="*/ 204883 w 204977"/>
                <a:gd name="connsiteY0" fmla="*/ 416147 h 426910"/>
                <a:gd name="connsiteX1" fmla="*/ 148304 w 204977"/>
                <a:gd name="connsiteY1" fmla="*/ 426910 h 426910"/>
                <a:gd name="connsiteX2" fmla="*/ 54102 w 204977"/>
                <a:gd name="connsiteY2" fmla="*/ 336423 h 426910"/>
                <a:gd name="connsiteX3" fmla="*/ 54102 w 204977"/>
                <a:gd name="connsiteY3" fmla="*/ 153352 h 426910"/>
                <a:gd name="connsiteX4" fmla="*/ 0 w 204977"/>
                <a:gd name="connsiteY4" fmla="*/ 153352 h 426910"/>
                <a:gd name="connsiteX5" fmla="*/ 0 w 204977"/>
                <a:gd name="connsiteY5" fmla="*/ 95821 h 426910"/>
                <a:gd name="connsiteX6" fmla="*/ 54102 w 204977"/>
                <a:gd name="connsiteY6" fmla="*/ 95821 h 426910"/>
                <a:gd name="connsiteX7" fmla="*/ 54102 w 204977"/>
                <a:gd name="connsiteY7" fmla="*/ 20860 h 426910"/>
                <a:gd name="connsiteX8" fmla="*/ 127444 w 204977"/>
                <a:gd name="connsiteY8" fmla="*/ 0 h 426910"/>
                <a:gd name="connsiteX9" fmla="*/ 127444 w 204977"/>
                <a:gd name="connsiteY9" fmla="*/ 95821 h 426910"/>
                <a:gd name="connsiteX10" fmla="*/ 204883 w 204977"/>
                <a:gd name="connsiteY10" fmla="*/ 95821 h 426910"/>
                <a:gd name="connsiteX11" fmla="*/ 204883 w 204977"/>
                <a:gd name="connsiteY11" fmla="*/ 153352 h 426910"/>
                <a:gd name="connsiteX12" fmla="*/ 127444 w 204977"/>
                <a:gd name="connsiteY12" fmla="*/ 153352 h 426910"/>
                <a:gd name="connsiteX13" fmla="*/ 127444 w 204977"/>
                <a:gd name="connsiteY13" fmla="*/ 315277 h 426910"/>
                <a:gd name="connsiteX14" fmla="*/ 137922 w 204977"/>
                <a:gd name="connsiteY14" fmla="*/ 356425 h 426910"/>
                <a:gd name="connsiteX15" fmla="*/ 172688 w 204977"/>
                <a:gd name="connsiteY15" fmla="*/ 368713 h 426910"/>
                <a:gd name="connsiteX16" fmla="*/ 204978 w 204977"/>
                <a:gd name="connsiteY16" fmla="*/ 357949 h 426910"/>
                <a:gd name="connsiteX17" fmla="*/ 204978 w 204977"/>
                <a:gd name="connsiteY17" fmla="*/ 416147 h 42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977" h="426910">
                  <a:moveTo>
                    <a:pt x="204883" y="416147"/>
                  </a:moveTo>
                  <a:cubicBezTo>
                    <a:pt x="190500" y="423291"/>
                    <a:pt x="171640" y="426910"/>
                    <a:pt x="148304" y="426910"/>
                  </a:cubicBezTo>
                  <a:cubicBezTo>
                    <a:pt x="85439" y="426910"/>
                    <a:pt x="54102" y="396716"/>
                    <a:pt x="54102" y="336423"/>
                  </a:cubicBezTo>
                  <a:lnTo>
                    <a:pt x="54102" y="153352"/>
                  </a:lnTo>
                  <a:lnTo>
                    <a:pt x="0" y="153352"/>
                  </a:lnTo>
                  <a:lnTo>
                    <a:pt x="0" y="95821"/>
                  </a:lnTo>
                  <a:lnTo>
                    <a:pt x="54102" y="95821"/>
                  </a:lnTo>
                  <a:lnTo>
                    <a:pt x="54102" y="20860"/>
                  </a:lnTo>
                  <a:lnTo>
                    <a:pt x="127444" y="0"/>
                  </a:lnTo>
                  <a:lnTo>
                    <a:pt x="127444" y="95821"/>
                  </a:lnTo>
                  <a:lnTo>
                    <a:pt x="204883" y="95821"/>
                  </a:lnTo>
                  <a:lnTo>
                    <a:pt x="204883" y="153352"/>
                  </a:lnTo>
                  <a:lnTo>
                    <a:pt x="127444" y="153352"/>
                  </a:lnTo>
                  <a:lnTo>
                    <a:pt x="127444" y="315277"/>
                  </a:lnTo>
                  <a:cubicBezTo>
                    <a:pt x="127444" y="334423"/>
                    <a:pt x="130969" y="348139"/>
                    <a:pt x="137922" y="356425"/>
                  </a:cubicBezTo>
                  <a:cubicBezTo>
                    <a:pt x="144875" y="364712"/>
                    <a:pt x="156496" y="368713"/>
                    <a:pt x="172688" y="368713"/>
                  </a:cubicBezTo>
                  <a:cubicBezTo>
                    <a:pt x="185166" y="368713"/>
                    <a:pt x="195834" y="365093"/>
                    <a:pt x="204978" y="357949"/>
                  </a:cubicBezTo>
                  <a:lnTo>
                    <a:pt x="204978" y="416147"/>
                  </a:lnTo>
                  <a:close/>
                </a:path>
              </a:pathLst>
            </a:custGeom>
            <a:grpFill/>
            <a:ln w="9525" cap="flat">
              <a:noFill/>
              <a:prstDash val="solid"/>
              <a:miter/>
            </a:ln>
          </p:spPr>
          <p:txBody>
            <a:bodyPr rtlCol="0" anchor="ctr"/>
            <a:lstStyle/>
            <a:p>
              <a:pPr lvl="0"/>
              <a:endParaRPr lang="en-US"/>
            </a:p>
          </p:txBody>
        </p:sp>
        <p:sp>
          <p:nvSpPr>
            <p:cNvPr id="14" name="Freeform: Shape 13">
              <a:extLst>
                <a:ext uri="{FF2B5EF4-FFF2-40B4-BE49-F238E27FC236}">
                  <a16:creationId xmlns:a16="http://schemas.microsoft.com/office/drawing/2014/main" id="{F094BDB0-A98F-A974-5DA5-6592433D719C}"/>
                </a:ext>
              </a:extLst>
            </p:cNvPr>
            <p:cNvSpPr/>
            <p:nvPr/>
          </p:nvSpPr>
          <p:spPr>
            <a:xfrm>
              <a:off x="5837491" y="3915822"/>
              <a:ext cx="272605" cy="339090"/>
            </a:xfrm>
            <a:custGeom>
              <a:avLst/>
              <a:gdLst>
                <a:gd name="connsiteX0" fmla="*/ 272605 w 272605"/>
                <a:gd name="connsiteY0" fmla="*/ 331470 h 339090"/>
                <a:gd name="connsiteX1" fmla="*/ 201454 w 272605"/>
                <a:gd name="connsiteY1" fmla="*/ 331470 h 339090"/>
                <a:gd name="connsiteX2" fmla="*/ 201454 w 272605"/>
                <a:gd name="connsiteY2" fmla="*/ 280892 h 339090"/>
                <a:gd name="connsiteX3" fmla="*/ 200216 w 272605"/>
                <a:gd name="connsiteY3" fmla="*/ 280892 h 339090"/>
                <a:gd name="connsiteX4" fmla="*/ 101822 w 272605"/>
                <a:gd name="connsiteY4" fmla="*/ 339090 h 339090"/>
                <a:gd name="connsiteX5" fmla="*/ 27051 w 272605"/>
                <a:gd name="connsiteY5" fmla="*/ 313182 h 339090"/>
                <a:gd name="connsiteX6" fmla="*/ 0 w 272605"/>
                <a:gd name="connsiteY6" fmla="*/ 244507 h 339090"/>
                <a:gd name="connsiteX7" fmla="*/ 105632 w 272605"/>
                <a:gd name="connsiteY7" fmla="*/ 137636 h 339090"/>
                <a:gd name="connsiteX8" fmla="*/ 201739 w 272605"/>
                <a:gd name="connsiteY8" fmla="*/ 124016 h 339090"/>
                <a:gd name="connsiteX9" fmla="*/ 135922 w 272605"/>
                <a:gd name="connsiteY9" fmla="*/ 54769 h 339090"/>
                <a:gd name="connsiteX10" fmla="*/ 31528 w 272605"/>
                <a:gd name="connsiteY10" fmla="*/ 94583 h 339090"/>
                <a:gd name="connsiteX11" fmla="*/ 31528 w 272605"/>
                <a:gd name="connsiteY11" fmla="*/ 30385 h 339090"/>
                <a:gd name="connsiteX12" fmla="*/ 149828 w 272605"/>
                <a:gd name="connsiteY12" fmla="*/ 0 h 339090"/>
                <a:gd name="connsiteX13" fmla="*/ 272510 w 272605"/>
                <a:gd name="connsiteY13" fmla="*/ 120777 h 339090"/>
                <a:gd name="connsiteX14" fmla="*/ 272510 w 272605"/>
                <a:gd name="connsiteY14" fmla="*/ 331375 h 339090"/>
                <a:gd name="connsiteX15" fmla="*/ 201739 w 272605"/>
                <a:gd name="connsiteY15" fmla="*/ 172403 h 339090"/>
                <a:gd name="connsiteX16" fmla="*/ 133731 w 272605"/>
                <a:gd name="connsiteY16" fmla="*/ 181928 h 339090"/>
                <a:gd name="connsiteX17" fmla="*/ 86106 w 272605"/>
                <a:gd name="connsiteY17" fmla="*/ 197263 h 339090"/>
                <a:gd name="connsiteX18" fmla="*/ 70104 w 272605"/>
                <a:gd name="connsiteY18" fmla="*/ 236601 h 339090"/>
                <a:gd name="connsiteX19" fmla="*/ 84773 w 272605"/>
                <a:gd name="connsiteY19" fmla="*/ 270320 h 339090"/>
                <a:gd name="connsiteX20" fmla="*/ 124111 w 272605"/>
                <a:gd name="connsiteY20" fmla="*/ 283464 h 339090"/>
                <a:gd name="connsiteX21" fmla="*/ 179642 w 272605"/>
                <a:gd name="connsiteY21" fmla="*/ 259937 h 339090"/>
                <a:gd name="connsiteX22" fmla="*/ 201644 w 272605"/>
                <a:gd name="connsiteY22" fmla="*/ 200596 h 339090"/>
                <a:gd name="connsiteX23" fmla="*/ 201644 w 272605"/>
                <a:gd name="connsiteY23" fmla="*/ 172403 h 33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2605" h="339090">
                  <a:moveTo>
                    <a:pt x="272605" y="331470"/>
                  </a:moveTo>
                  <a:lnTo>
                    <a:pt x="201454" y="331470"/>
                  </a:lnTo>
                  <a:lnTo>
                    <a:pt x="201454" y="280892"/>
                  </a:lnTo>
                  <a:lnTo>
                    <a:pt x="200216" y="280892"/>
                  </a:lnTo>
                  <a:cubicBezTo>
                    <a:pt x="177832" y="319659"/>
                    <a:pt x="145066" y="339090"/>
                    <a:pt x="101822" y="339090"/>
                  </a:cubicBezTo>
                  <a:cubicBezTo>
                    <a:pt x="70009" y="339090"/>
                    <a:pt x="45053" y="330422"/>
                    <a:pt x="27051" y="313182"/>
                  </a:cubicBezTo>
                  <a:cubicBezTo>
                    <a:pt x="9049" y="295942"/>
                    <a:pt x="0" y="272987"/>
                    <a:pt x="0" y="244507"/>
                  </a:cubicBezTo>
                  <a:cubicBezTo>
                    <a:pt x="0" y="183356"/>
                    <a:pt x="35242" y="147733"/>
                    <a:pt x="105632" y="137636"/>
                  </a:cubicBezTo>
                  <a:lnTo>
                    <a:pt x="201739" y="124016"/>
                  </a:lnTo>
                  <a:cubicBezTo>
                    <a:pt x="201739" y="77819"/>
                    <a:pt x="179832" y="54769"/>
                    <a:pt x="135922" y="54769"/>
                  </a:cubicBezTo>
                  <a:cubicBezTo>
                    <a:pt x="97346" y="54769"/>
                    <a:pt x="62579" y="68008"/>
                    <a:pt x="31528" y="94583"/>
                  </a:cubicBezTo>
                  <a:lnTo>
                    <a:pt x="31528" y="30385"/>
                  </a:lnTo>
                  <a:cubicBezTo>
                    <a:pt x="65723" y="10192"/>
                    <a:pt x="105156" y="0"/>
                    <a:pt x="149828" y="0"/>
                  </a:cubicBezTo>
                  <a:cubicBezTo>
                    <a:pt x="231648" y="0"/>
                    <a:pt x="272510" y="40291"/>
                    <a:pt x="272510" y="120777"/>
                  </a:cubicBezTo>
                  <a:lnTo>
                    <a:pt x="272510" y="331375"/>
                  </a:lnTo>
                  <a:close/>
                  <a:moveTo>
                    <a:pt x="201739" y="172403"/>
                  </a:moveTo>
                  <a:lnTo>
                    <a:pt x="133731" y="181928"/>
                  </a:lnTo>
                  <a:cubicBezTo>
                    <a:pt x="112681" y="184690"/>
                    <a:pt x="96774" y="189833"/>
                    <a:pt x="86106" y="197263"/>
                  </a:cubicBezTo>
                  <a:cubicBezTo>
                    <a:pt x="75438" y="204788"/>
                    <a:pt x="70104" y="217837"/>
                    <a:pt x="70104" y="236601"/>
                  </a:cubicBezTo>
                  <a:cubicBezTo>
                    <a:pt x="70104" y="250317"/>
                    <a:pt x="74962" y="261557"/>
                    <a:pt x="84773" y="270320"/>
                  </a:cubicBezTo>
                  <a:cubicBezTo>
                    <a:pt x="94583" y="279083"/>
                    <a:pt x="107728" y="283464"/>
                    <a:pt x="124111" y="283464"/>
                  </a:cubicBezTo>
                  <a:cubicBezTo>
                    <a:pt x="146494" y="283464"/>
                    <a:pt x="164973" y="275654"/>
                    <a:pt x="179642" y="259937"/>
                  </a:cubicBezTo>
                  <a:cubicBezTo>
                    <a:pt x="194310" y="244221"/>
                    <a:pt x="201644" y="224504"/>
                    <a:pt x="201644" y="200596"/>
                  </a:cubicBezTo>
                  <a:lnTo>
                    <a:pt x="201644" y="172403"/>
                  </a:lnTo>
                  <a:close/>
                </a:path>
              </a:pathLst>
            </a:custGeom>
            <a:grpFill/>
            <a:ln w="9525"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8FC71B45-43C9-7D0B-46A7-23491BED7DD4}"/>
                </a:ext>
              </a:extLst>
            </p:cNvPr>
            <p:cNvSpPr/>
            <p:nvPr/>
          </p:nvSpPr>
          <p:spPr>
            <a:xfrm>
              <a:off x="6180200" y="3917822"/>
              <a:ext cx="187833" cy="329469"/>
            </a:xfrm>
            <a:custGeom>
              <a:avLst/>
              <a:gdLst>
                <a:gd name="connsiteX0" fmla="*/ 187833 w 187833"/>
                <a:gd name="connsiteY0" fmla="*/ 75533 h 329469"/>
                <a:gd name="connsiteX1" fmla="*/ 149542 w 187833"/>
                <a:gd name="connsiteY1" fmla="*/ 65056 h 329469"/>
                <a:gd name="connsiteX2" fmla="*/ 95155 w 187833"/>
                <a:gd name="connsiteY2" fmla="*/ 94488 h 329469"/>
                <a:gd name="connsiteX3" fmla="*/ 73342 w 187833"/>
                <a:gd name="connsiteY3" fmla="*/ 174498 h 329469"/>
                <a:gd name="connsiteX4" fmla="*/ 73342 w 187833"/>
                <a:gd name="connsiteY4" fmla="*/ 329470 h 329469"/>
                <a:gd name="connsiteX5" fmla="*/ 0 w 187833"/>
                <a:gd name="connsiteY5" fmla="*/ 329470 h 329469"/>
                <a:gd name="connsiteX6" fmla="*/ 0 w 187833"/>
                <a:gd name="connsiteY6" fmla="*/ 5620 h 329469"/>
                <a:gd name="connsiteX7" fmla="*/ 73342 w 187833"/>
                <a:gd name="connsiteY7" fmla="*/ 5620 h 329469"/>
                <a:gd name="connsiteX8" fmla="*/ 73342 w 187833"/>
                <a:gd name="connsiteY8" fmla="*/ 72390 h 329469"/>
                <a:gd name="connsiteX9" fmla="*/ 74581 w 187833"/>
                <a:gd name="connsiteY9" fmla="*/ 72390 h 329469"/>
                <a:gd name="connsiteX10" fmla="*/ 107633 w 187833"/>
                <a:gd name="connsiteY10" fmla="*/ 19145 h 329469"/>
                <a:gd name="connsiteX11" fmla="*/ 157448 w 187833"/>
                <a:gd name="connsiteY11" fmla="*/ 0 h 329469"/>
                <a:gd name="connsiteX12" fmla="*/ 187833 w 187833"/>
                <a:gd name="connsiteY12" fmla="*/ 6001 h 329469"/>
                <a:gd name="connsiteX13" fmla="*/ 187833 w 187833"/>
                <a:gd name="connsiteY13" fmla="*/ 75533 h 32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833" h="329469">
                  <a:moveTo>
                    <a:pt x="187833" y="75533"/>
                  </a:moveTo>
                  <a:cubicBezTo>
                    <a:pt x="178975" y="68580"/>
                    <a:pt x="166211" y="65056"/>
                    <a:pt x="149542" y="65056"/>
                  </a:cubicBezTo>
                  <a:cubicBezTo>
                    <a:pt x="127825" y="65056"/>
                    <a:pt x="109728" y="74866"/>
                    <a:pt x="95155" y="94488"/>
                  </a:cubicBezTo>
                  <a:cubicBezTo>
                    <a:pt x="80582" y="114109"/>
                    <a:pt x="73342" y="140779"/>
                    <a:pt x="73342" y="174498"/>
                  </a:cubicBezTo>
                  <a:lnTo>
                    <a:pt x="73342" y="329470"/>
                  </a:lnTo>
                  <a:lnTo>
                    <a:pt x="0" y="329470"/>
                  </a:lnTo>
                  <a:lnTo>
                    <a:pt x="0" y="5620"/>
                  </a:lnTo>
                  <a:lnTo>
                    <a:pt x="73342" y="5620"/>
                  </a:lnTo>
                  <a:lnTo>
                    <a:pt x="73342" y="72390"/>
                  </a:lnTo>
                  <a:lnTo>
                    <a:pt x="74581" y="72390"/>
                  </a:lnTo>
                  <a:cubicBezTo>
                    <a:pt x="81725" y="49625"/>
                    <a:pt x="92774" y="31909"/>
                    <a:pt x="107633" y="19145"/>
                  </a:cubicBezTo>
                  <a:cubicBezTo>
                    <a:pt x="122492" y="6382"/>
                    <a:pt x="139065" y="0"/>
                    <a:pt x="157448" y="0"/>
                  </a:cubicBezTo>
                  <a:cubicBezTo>
                    <a:pt x="170688" y="0"/>
                    <a:pt x="180880" y="2000"/>
                    <a:pt x="187833" y="6001"/>
                  </a:cubicBezTo>
                  <a:lnTo>
                    <a:pt x="187833" y="75533"/>
                  </a:lnTo>
                  <a:close/>
                </a:path>
              </a:pathLst>
            </a:custGeom>
            <a:grpFill/>
            <a:ln w="9525"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C32CC6E4-50CD-3B01-5329-8788BFBAE6C9}"/>
                </a:ext>
              </a:extLst>
            </p:cNvPr>
            <p:cNvSpPr/>
            <p:nvPr/>
          </p:nvSpPr>
          <p:spPr>
            <a:xfrm>
              <a:off x="6411086" y="3827620"/>
              <a:ext cx="204978" cy="426910"/>
            </a:xfrm>
            <a:custGeom>
              <a:avLst/>
              <a:gdLst>
                <a:gd name="connsiteX0" fmla="*/ 204883 w 204978"/>
                <a:gd name="connsiteY0" fmla="*/ 416147 h 426910"/>
                <a:gd name="connsiteX1" fmla="*/ 148304 w 204978"/>
                <a:gd name="connsiteY1" fmla="*/ 426910 h 426910"/>
                <a:gd name="connsiteX2" fmla="*/ 54102 w 204978"/>
                <a:gd name="connsiteY2" fmla="*/ 336423 h 426910"/>
                <a:gd name="connsiteX3" fmla="*/ 54102 w 204978"/>
                <a:gd name="connsiteY3" fmla="*/ 153352 h 426910"/>
                <a:gd name="connsiteX4" fmla="*/ 0 w 204978"/>
                <a:gd name="connsiteY4" fmla="*/ 153352 h 426910"/>
                <a:gd name="connsiteX5" fmla="*/ 0 w 204978"/>
                <a:gd name="connsiteY5" fmla="*/ 95821 h 426910"/>
                <a:gd name="connsiteX6" fmla="*/ 54102 w 204978"/>
                <a:gd name="connsiteY6" fmla="*/ 95821 h 426910"/>
                <a:gd name="connsiteX7" fmla="*/ 54102 w 204978"/>
                <a:gd name="connsiteY7" fmla="*/ 20860 h 426910"/>
                <a:gd name="connsiteX8" fmla="*/ 127445 w 204978"/>
                <a:gd name="connsiteY8" fmla="*/ 0 h 426910"/>
                <a:gd name="connsiteX9" fmla="*/ 127445 w 204978"/>
                <a:gd name="connsiteY9" fmla="*/ 95821 h 426910"/>
                <a:gd name="connsiteX10" fmla="*/ 204883 w 204978"/>
                <a:gd name="connsiteY10" fmla="*/ 95821 h 426910"/>
                <a:gd name="connsiteX11" fmla="*/ 204883 w 204978"/>
                <a:gd name="connsiteY11" fmla="*/ 153352 h 426910"/>
                <a:gd name="connsiteX12" fmla="*/ 127445 w 204978"/>
                <a:gd name="connsiteY12" fmla="*/ 153352 h 426910"/>
                <a:gd name="connsiteX13" fmla="*/ 127445 w 204978"/>
                <a:gd name="connsiteY13" fmla="*/ 315277 h 426910"/>
                <a:gd name="connsiteX14" fmla="*/ 137922 w 204978"/>
                <a:gd name="connsiteY14" fmla="*/ 356425 h 426910"/>
                <a:gd name="connsiteX15" fmla="*/ 172688 w 204978"/>
                <a:gd name="connsiteY15" fmla="*/ 368713 h 426910"/>
                <a:gd name="connsiteX16" fmla="*/ 204978 w 204978"/>
                <a:gd name="connsiteY16" fmla="*/ 357949 h 426910"/>
                <a:gd name="connsiteX17" fmla="*/ 204978 w 204978"/>
                <a:gd name="connsiteY17" fmla="*/ 416147 h 42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978" h="426910">
                  <a:moveTo>
                    <a:pt x="204883" y="416147"/>
                  </a:moveTo>
                  <a:cubicBezTo>
                    <a:pt x="190500" y="423291"/>
                    <a:pt x="171641" y="426910"/>
                    <a:pt x="148304" y="426910"/>
                  </a:cubicBezTo>
                  <a:cubicBezTo>
                    <a:pt x="85439" y="426910"/>
                    <a:pt x="54102" y="396716"/>
                    <a:pt x="54102" y="336423"/>
                  </a:cubicBezTo>
                  <a:lnTo>
                    <a:pt x="54102" y="153352"/>
                  </a:lnTo>
                  <a:lnTo>
                    <a:pt x="0" y="153352"/>
                  </a:lnTo>
                  <a:lnTo>
                    <a:pt x="0" y="95821"/>
                  </a:lnTo>
                  <a:lnTo>
                    <a:pt x="54102" y="95821"/>
                  </a:lnTo>
                  <a:lnTo>
                    <a:pt x="54102" y="20860"/>
                  </a:lnTo>
                  <a:lnTo>
                    <a:pt x="127445" y="0"/>
                  </a:lnTo>
                  <a:lnTo>
                    <a:pt x="127445" y="95821"/>
                  </a:lnTo>
                  <a:lnTo>
                    <a:pt x="204883" y="95821"/>
                  </a:lnTo>
                  <a:lnTo>
                    <a:pt x="204883" y="153352"/>
                  </a:lnTo>
                  <a:lnTo>
                    <a:pt x="127445" y="153352"/>
                  </a:lnTo>
                  <a:lnTo>
                    <a:pt x="127445" y="315277"/>
                  </a:lnTo>
                  <a:cubicBezTo>
                    <a:pt x="127445" y="334423"/>
                    <a:pt x="130969" y="348139"/>
                    <a:pt x="137922" y="356425"/>
                  </a:cubicBezTo>
                  <a:cubicBezTo>
                    <a:pt x="144875" y="364712"/>
                    <a:pt x="156496" y="368713"/>
                    <a:pt x="172688" y="368713"/>
                  </a:cubicBezTo>
                  <a:cubicBezTo>
                    <a:pt x="185166" y="368713"/>
                    <a:pt x="195834" y="365093"/>
                    <a:pt x="204978" y="357949"/>
                  </a:cubicBezTo>
                  <a:lnTo>
                    <a:pt x="204978" y="416147"/>
                  </a:ln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653420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50D1ED9-4D28-9EBE-41F5-5508463C8045}"/>
              </a:ext>
            </a:extLst>
          </p:cNvPr>
          <p:cNvPicPr>
            <a:picLocks noChangeAspect="1"/>
          </p:cNvPicPr>
          <p:nvPr userDrawn="1"/>
        </p:nvPicPr>
        <p:blipFill>
          <a:blip r:embed="rId2"/>
          <a:srcRect/>
          <a:stretch/>
        </p:blipFill>
        <p:spPr>
          <a:xfrm>
            <a:off x="0" y="-1"/>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B2E8E2"/>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8957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0669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8435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6071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54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9454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760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634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8242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3324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08120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2030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73019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96333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40664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Segoe Sans Text Semibold"/>
                <a:ea typeface="+mn-ea"/>
                <a:cs typeface="+mn-cs"/>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6761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8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68828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2703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2227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81174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898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57320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21927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060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5290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6140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704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60376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92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0730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4766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4008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0962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67509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8331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80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43141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72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668602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50530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53661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82717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57491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F4C4AC-98E0-CC5C-C682-90D41EDCB1A1}"/>
              </a:ext>
            </a:extLst>
          </p:cNvPr>
          <p:cNvPicPr>
            <a:picLocks noChangeAspect="1"/>
          </p:cNvPicPr>
          <p:nvPr userDrawn="1"/>
        </p:nvPicPr>
        <p:blipFill>
          <a:blip r:embed="rId2"/>
          <a:srcRect/>
          <a:stretch/>
        </p:blipFill>
        <p:spPr>
          <a:xfrm>
            <a:off x="0" y="-1"/>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153676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8638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59F406-4B59-556B-DBFD-0DA9312B0F36}"/>
              </a:ext>
            </a:extLst>
          </p:cNvPr>
          <p:cNvPicPr>
            <a:picLocks noChangeAspect="1"/>
          </p:cNvPicPr>
          <p:nvPr userDrawn="1"/>
        </p:nvPicPr>
        <p:blipFill>
          <a:blip r:embed="rId2"/>
          <a:srcRect/>
          <a:stretch/>
        </p:blipFill>
        <p:spPr>
          <a:xfrm>
            <a:off x="-1"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798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959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5FF42-286D-F087-524F-51C4D8B88E1D}"/>
              </a:ext>
            </a:extLst>
          </p:cNvPr>
          <p:cNvPicPr>
            <a:picLocks noChangeAspect="1"/>
          </p:cNvPicPr>
          <p:nvPr userDrawn="1"/>
        </p:nvPicPr>
        <p:blipFill>
          <a:blip r:embed="rId2">
            <a:alphaModFix amt="32000"/>
          </a:blip>
          <a:srcRect t="26537"/>
          <a:stretch/>
        </p:blipFill>
        <p:spPr>
          <a:xfrm>
            <a:off x="2297151" y="0"/>
            <a:ext cx="9694729" cy="6719299"/>
          </a:xfrm>
          <a:prstGeom prst="rect">
            <a:avLst/>
          </a:prstGeom>
          <a:effectLst>
            <a:glow rad="228600">
              <a:schemeClr val="bg1">
                <a:lumMod val="50000"/>
                <a:lumOff val="50000"/>
                <a:alpha val="22000"/>
              </a:schemeClr>
            </a:glow>
          </a:effectLst>
        </p:spPr>
      </p:pic>
    </p:spTree>
    <p:extLst>
      <p:ext uri="{BB962C8B-B14F-4D97-AF65-F5344CB8AC3E}">
        <p14:creationId xmlns:p14="http://schemas.microsoft.com/office/powerpoint/2010/main" val="2607410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5537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Breadcumb">
    <p:spTree>
      <p:nvGrpSpPr>
        <p:cNvPr id="1" name=""/>
        <p:cNvGrpSpPr/>
        <p:nvPr/>
      </p:nvGrpSpPr>
      <p:grpSpPr>
        <a:xfrm>
          <a:off x="0" y="0"/>
          <a:ext cx="0" cy="0"/>
          <a:chOff x="0" y="0"/>
          <a:chExt cx="0" cy="0"/>
        </a:xfrm>
      </p:grpSpPr>
      <p:sp>
        <p:nvSpPr>
          <p:cNvPr id="4" name="!!Arc 63">
            <a:extLst>
              <a:ext uri="{FF2B5EF4-FFF2-40B4-BE49-F238E27FC236}">
                <a16:creationId xmlns:a16="http://schemas.microsoft.com/office/drawing/2014/main" id="{A7DB8E92-9B2D-FC03-F999-7F33A42273E1}"/>
              </a:ext>
            </a:extLst>
          </p:cNvPr>
          <p:cNvSpPr/>
          <p:nvPr userDrawn="1"/>
        </p:nvSpPr>
        <p:spPr bwMode="auto">
          <a:xfrm>
            <a:off x="5642090" y="496281"/>
            <a:ext cx="302608" cy="302606"/>
          </a:xfrm>
          <a:prstGeom prst="arc">
            <a:avLst>
              <a:gd name="adj1" fmla="val 1943802"/>
              <a:gd name="adj2" fmla="val 10789037"/>
            </a:avLst>
          </a:prstGeom>
          <a:ln w="12700" cap="rnd">
            <a:gradFill flip="none" rotWithShape="1">
              <a:gsLst>
                <a:gs pos="0">
                  <a:srgbClr val="0078D4"/>
                </a:gs>
                <a:gs pos="100000">
                  <a:srgbClr val="C03BC4"/>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5" name="!!Arc 64">
            <a:extLst>
              <a:ext uri="{FF2B5EF4-FFF2-40B4-BE49-F238E27FC236}">
                <a16:creationId xmlns:a16="http://schemas.microsoft.com/office/drawing/2014/main" id="{3CA35E64-20A9-8677-DACF-B4F37692A433}"/>
              </a:ext>
            </a:extLst>
          </p:cNvPr>
          <p:cNvSpPr/>
          <p:nvPr userDrawn="1"/>
        </p:nvSpPr>
        <p:spPr bwMode="auto">
          <a:xfrm>
            <a:off x="5944698" y="496281"/>
            <a:ext cx="302608" cy="302606"/>
          </a:xfrm>
          <a:prstGeom prst="arc">
            <a:avLst>
              <a:gd name="adj1" fmla="val 15837"/>
              <a:gd name="adj2" fmla="val 10809278"/>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6" name="!!Arc 65">
            <a:extLst>
              <a:ext uri="{FF2B5EF4-FFF2-40B4-BE49-F238E27FC236}">
                <a16:creationId xmlns:a16="http://schemas.microsoft.com/office/drawing/2014/main" id="{3E9BD2A1-CF1E-5A84-724A-EFD44CBBB59E}"/>
              </a:ext>
            </a:extLst>
          </p:cNvPr>
          <p:cNvSpPr/>
          <p:nvPr userDrawn="1"/>
        </p:nvSpPr>
        <p:spPr bwMode="auto">
          <a:xfrm>
            <a:off x="5642090" y="496281"/>
            <a:ext cx="302608" cy="302606"/>
          </a:xfrm>
          <a:prstGeom prst="arc">
            <a:avLst>
              <a:gd name="adj1" fmla="val 10800800"/>
              <a:gd name="adj2" fmla="val 21592710"/>
            </a:avLst>
          </a:prstGeom>
          <a:ln w="12700" cap="rnd">
            <a:gradFill flip="none" rotWithShape="1">
              <a:gsLst>
                <a:gs pos="75000">
                  <a:srgbClr val="0078D4"/>
                </a:gs>
                <a:gs pos="100000">
                  <a:srgbClr val="657076"/>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9" name="!!Arc 66">
            <a:extLst>
              <a:ext uri="{FF2B5EF4-FFF2-40B4-BE49-F238E27FC236}">
                <a16:creationId xmlns:a16="http://schemas.microsoft.com/office/drawing/2014/main" id="{37C2FD23-CA33-08D2-A47F-4EE07E74572E}"/>
              </a:ext>
            </a:extLst>
          </p:cNvPr>
          <p:cNvSpPr/>
          <p:nvPr userDrawn="1"/>
        </p:nvSpPr>
        <p:spPr bwMode="auto">
          <a:xfrm>
            <a:off x="5944698" y="496281"/>
            <a:ext cx="302608" cy="302606"/>
          </a:xfrm>
          <a:prstGeom prst="arc">
            <a:avLst>
              <a:gd name="adj1" fmla="val 12542568"/>
              <a:gd name="adj2" fmla="val 19882402"/>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0" name="!!Arc 84">
            <a:extLst>
              <a:ext uri="{FF2B5EF4-FFF2-40B4-BE49-F238E27FC236}">
                <a16:creationId xmlns:a16="http://schemas.microsoft.com/office/drawing/2014/main" id="{D8AB9354-6B70-0EBE-F54B-7BC40D54AF89}"/>
              </a:ext>
            </a:extLst>
          </p:cNvPr>
          <p:cNvSpPr/>
          <p:nvPr userDrawn="1"/>
        </p:nvSpPr>
        <p:spPr bwMode="auto">
          <a:xfrm>
            <a:off x="6247303" y="496281"/>
            <a:ext cx="302608" cy="302606"/>
          </a:xfrm>
          <a:prstGeom prst="arc">
            <a:avLst>
              <a:gd name="adj1" fmla="val 48023"/>
              <a:gd name="adj2" fmla="val 8829956"/>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1" name="!!Arc 85">
            <a:extLst>
              <a:ext uri="{FF2B5EF4-FFF2-40B4-BE49-F238E27FC236}">
                <a16:creationId xmlns:a16="http://schemas.microsoft.com/office/drawing/2014/main" id="{CAA73C7D-3F5D-D6A6-4069-423E3FD385B0}"/>
              </a:ext>
            </a:extLst>
          </p:cNvPr>
          <p:cNvSpPr/>
          <p:nvPr userDrawn="1"/>
        </p:nvSpPr>
        <p:spPr bwMode="auto">
          <a:xfrm>
            <a:off x="6247303" y="496281"/>
            <a:ext cx="302608" cy="302606"/>
          </a:xfrm>
          <a:prstGeom prst="arc">
            <a:avLst>
              <a:gd name="adj1" fmla="val 10780739"/>
              <a:gd name="adj2" fmla="val 39501"/>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3" name="Oval 12">
            <a:extLst>
              <a:ext uri="{FF2B5EF4-FFF2-40B4-BE49-F238E27FC236}">
                <a16:creationId xmlns:a16="http://schemas.microsoft.com/office/drawing/2014/main" id="{AF602BE0-62FF-A4DE-1413-3DF2B451EE62}"/>
              </a:ext>
            </a:extLst>
          </p:cNvPr>
          <p:cNvSpPr>
            <a:spLocks noChangeAspect="1"/>
          </p:cNvSpPr>
          <p:nvPr userDrawn="1"/>
        </p:nvSpPr>
        <p:spPr bwMode="auto">
          <a:xfrm>
            <a:off x="6031994"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stack</a:t>
            </a:r>
          </a:p>
        </p:txBody>
      </p:sp>
      <p:sp>
        <p:nvSpPr>
          <p:cNvPr id="14" name="Oval 13">
            <a:extLst>
              <a:ext uri="{FF2B5EF4-FFF2-40B4-BE49-F238E27FC236}">
                <a16:creationId xmlns:a16="http://schemas.microsoft.com/office/drawing/2014/main" id="{2F302D2E-BCA9-7FEF-10C3-5045443E24D1}"/>
              </a:ext>
            </a:extLst>
          </p:cNvPr>
          <p:cNvSpPr>
            <a:spLocks noChangeAspect="1"/>
          </p:cNvSpPr>
          <p:nvPr userDrawn="1"/>
        </p:nvSpPr>
        <p:spPr bwMode="auto">
          <a:xfrm>
            <a:off x="6334599"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PC</a:t>
            </a:r>
          </a:p>
        </p:txBody>
      </p:sp>
      <p:sp>
        <p:nvSpPr>
          <p:cNvPr id="15" name="Oval 14">
            <a:extLst>
              <a:ext uri="{FF2B5EF4-FFF2-40B4-BE49-F238E27FC236}">
                <a16:creationId xmlns:a16="http://schemas.microsoft.com/office/drawing/2014/main" id="{871C06F7-05AA-EC16-EE90-9800CB94B5D7}"/>
              </a:ext>
            </a:extLst>
          </p:cNvPr>
          <p:cNvSpPr>
            <a:spLocks noChangeAspect="1"/>
          </p:cNvSpPr>
          <p:nvPr userDrawn="1"/>
        </p:nvSpPr>
        <p:spPr bwMode="auto">
          <a:xfrm>
            <a:off x="5720242" y="574432"/>
            <a:ext cx="146304" cy="146304"/>
          </a:xfrm>
          <a:prstGeom prst="ellipse">
            <a:avLst/>
          </a:prstGeom>
          <a:gradFill flip="none" rotWithShape="1">
            <a:gsLst>
              <a:gs pos="80000">
                <a:srgbClr val="0078D4"/>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Microsoft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Copilot</a:t>
            </a:r>
          </a:p>
        </p:txBody>
      </p:sp>
    </p:spTree>
    <p:extLst>
      <p:ext uri="{BB962C8B-B14F-4D97-AF65-F5344CB8AC3E}">
        <p14:creationId xmlns:p14="http://schemas.microsoft.com/office/powerpoint/2010/main" val="550486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2_Breadcumb">
    <p:spTree>
      <p:nvGrpSpPr>
        <p:cNvPr id="1" name=""/>
        <p:cNvGrpSpPr/>
        <p:nvPr/>
      </p:nvGrpSpPr>
      <p:grpSpPr>
        <a:xfrm>
          <a:off x="0" y="0"/>
          <a:ext cx="0" cy="0"/>
          <a:chOff x="0" y="0"/>
          <a:chExt cx="0" cy="0"/>
        </a:xfrm>
      </p:grpSpPr>
      <p:sp>
        <p:nvSpPr>
          <p:cNvPr id="2" name="!!Arc 63">
            <a:extLst>
              <a:ext uri="{FF2B5EF4-FFF2-40B4-BE49-F238E27FC236}">
                <a16:creationId xmlns:a16="http://schemas.microsoft.com/office/drawing/2014/main" id="{DDD88BB8-CAC4-6A91-BF57-25C699EA9181}"/>
              </a:ext>
            </a:extLst>
          </p:cNvPr>
          <p:cNvSpPr/>
          <p:nvPr userDrawn="1"/>
        </p:nvSpPr>
        <p:spPr bwMode="auto">
          <a:xfrm>
            <a:off x="5642090" y="496281"/>
            <a:ext cx="302608" cy="302606"/>
          </a:xfrm>
          <a:prstGeom prst="arc">
            <a:avLst>
              <a:gd name="adj1" fmla="val 1943802"/>
              <a:gd name="adj2" fmla="val 10789037"/>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3" name="!!Arc 64">
            <a:extLst>
              <a:ext uri="{FF2B5EF4-FFF2-40B4-BE49-F238E27FC236}">
                <a16:creationId xmlns:a16="http://schemas.microsoft.com/office/drawing/2014/main" id="{73A39C57-858A-EEDF-0B08-15D815A8798F}"/>
              </a:ext>
            </a:extLst>
          </p:cNvPr>
          <p:cNvSpPr/>
          <p:nvPr userDrawn="1"/>
        </p:nvSpPr>
        <p:spPr bwMode="auto">
          <a:xfrm>
            <a:off x="5944698" y="496281"/>
            <a:ext cx="302608" cy="302606"/>
          </a:xfrm>
          <a:prstGeom prst="arc">
            <a:avLst>
              <a:gd name="adj1" fmla="val 15837"/>
              <a:gd name="adj2" fmla="val 10809278"/>
            </a:avLst>
          </a:prstGeom>
          <a:ln w="12700" cap="rnd">
            <a:gradFill flip="none" rotWithShape="1">
              <a:gsLst>
                <a:gs pos="100000">
                  <a:srgbClr val="657076"/>
                </a:gs>
                <a:gs pos="0">
                  <a:srgbClr val="657076"/>
                </a:gs>
                <a:gs pos="10000">
                  <a:srgbClr val="0078D4"/>
                </a:gs>
                <a:gs pos="90000">
                  <a:srgbClr val="C03BC4"/>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7" name="!!Arc 65">
            <a:extLst>
              <a:ext uri="{FF2B5EF4-FFF2-40B4-BE49-F238E27FC236}">
                <a16:creationId xmlns:a16="http://schemas.microsoft.com/office/drawing/2014/main" id="{0C29C9D1-1542-88E8-4C4E-6DA2A33E7AF4}"/>
              </a:ext>
            </a:extLst>
          </p:cNvPr>
          <p:cNvSpPr/>
          <p:nvPr userDrawn="1"/>
        </p:nvSpPr>
        <p:spPr bwMode="auto">
          <a:xfrm>
            <a:off x="5642090" y="496281"/>
            <a:ext cx="302608" cy="302606"/>
          </a:xfrm>
          <a:prstGeom prst="arc">
            <a:avLst>
              <a:gd name="adj1" fmla="val 10800800"/>
              <a:gd name="adj2" fmla="val 21592710"/>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8" name="!!Arc 66">
            <a:extLst>
              <a:ext uri="{FF2B5EF4-FFF2-40B4-BE49-F238E27FC236}">
                <a16:creationId xmlns:a16="http://schemas.microsoft.com/office/drawing/2014/main" id="{20C4C6B3-E7CB-5F8A-CAD8-05CFC19F7A2E}"/>
              </a:ext>
            </a:extLst>
          </p:cNvPr>
          <p:cNvSpPr/>
          <p:nvPr userDrawn="1"/>
        </p:nvSpPr>
        <p:spPr bwMode="auto">
          <a:xfrm>
            <a:off x="5944698" y="496281"/>
            <a:ext cx="302608" cy="302606"/>
          </a:xfrm>
          <a:prstGeom prst="arc">
            <a:avLst>
              <a:gd name="adj1" fmla="val 12542568"/>
              <a:gd name="adj2" fmla="val 19882402"/>
            </a:avLst>
          </a:prstGeom>
          <a:ln w="12700" cap="rnd">
            <a:solidFill>
              <a:srgbClr val="0078D4"/>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2" name="!!Arc 84">
            <a:extLst>
              <a:ext uri="{FF2B5EF4-FFF2-40B4-BE49-F238E27FC236}">
                <a16:creationId xmlns:a16="http://schemas.microsoft.com/office/drawing/2014/main" id="{33504FF3-9A73-BFE5-0B0F-6854AB4E6F8F}"/>
              </a:ext>
            </a:extLst>
          </p:cNvPr>
          <p:cNvSpPr/>
          <p:nvPr userDrawn="1"/>
        </p:nvSpPr>
        <p:spPr bwMode="auto">
          <a:xfrm>
            <a:off x="6247303" y="496281"/>
            <a:ext cx="302608" cy="302606"/>
          </a:xfrm>
          <a:prstGeom prst="arc">
            <a:avLst>
              <a:gd name="adj1" fmla="val 48023"/>
              <a:gd name="adj2" fmla="val 8829956"/>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22" name="!!Arc 85">
            <a:extLst>
              <a:ext uri="{FF2B5EF4-FFF2-40B4-BE49-F238E27FC236}">
                <a16:creationId xmlns:a16="http://schemas.microsoft.com/office/drawing/2014/main" id="{6F415272-88BF-D8D9-63D9-1436B7C2A205}"/>
              </a:ext>
            </a:extLst>
          </p:cNvPr>
          <p:cNvSpPr/>
          <p:nvPr userDrawn="1"/>
        </p:nvSpPr>
        <p:spPr bwMode="auto">
          <a:xfrm>
            <a:off x="6247303" y="496281"/>
            <a:ext cx="302608" cy="302606"/>
          </a:xfrm>
          <a:prstGeom prst="arc">
            <a:avLst>
              <a:gd name="adj1" fmla="val 10780739"/>
              <a:gd name="adj2" fmla="val 39501"/>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23" name="Oval 22">
            <a:extLst>
              <a:ext uri="{FF2B5EF4-FFF2-40B4-BE49-F238E27FC236}">
                <a16:creationId xmlns:a16="http://schemas.microsoft.com/office/drawing/2014/main" id="{AB82892E-7F55-398C-E48E-C14493EC551A}"/>
              </a:ext>
            </a:extLst>
          </p:cNvPr>
          <p:cNvSpPr>
            <a:spLocks noChangeAspect="1"/>
          </p:cNvSpPr>
          <p:nvPr userDrawn="1"/>
        </p:nvSpPr>
        <p:spPr bwMode="auto">
          <a:xfrm>
            <a:off x="6022850" y="574432"/>
            <a:ext cx="146304" cy="146304"/>
          </a:xfrm>
          <a:prstGeom prst="ellipse">
            <a:avLst/>
          </a:prstGeom>
          <a:gradFill flip="none" rotWithShape="1">
            <a:gsLst>
              <a:gs pos="80000">
                <a:srgbClr val="0078D4"/>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40426" fontAlgn="base">
              <a:lnSpc>
                <a:spcPct val="90000"/>
              </a:lnSpc>
              <a:spcBef>
                <a:spcPct val="0"/>
              </a:spcBef>
              <a:spcAft>
                <a:spcPct val="0"/>
              </a:spcAft>
            </a:pPr>
            <a:r>
              <a:rPr lang="en-US" sz="200" kern="0">
                <a:noFill/>
                <a:latin typeface="Segoe UI Variable Display Semib" pitchFamily="2" charset="0"/>
                <a:cs typeface="Segoe UI" panose="020B0502040204020203" pitchFamily="34" charset="0"/>
              </a:rPr>
              <a:t>Copilot </a:t>
            </a:r>
            <a:br>
              <a:rPr lang="en-US" sz="200" kern="0">
                <a:noFill/>
                <a:latin typeface="Segoe UI Variable Display Semib" pitchFamily="2" charset="0"/>
                <a:cs typeface="Segoe UI" panose="020B0502040204020203" pitchFamily="34" charset="0"/>
              </a:rPr>
            </a:br>
            <a:r>
              <a:rPr lang="en-US" sz="200" kern="0">
                <a:noFill/>
                <a:latin typeface="Segoe UI Variable Display Semib" pitchFamily="2" charset="0"/>
                <a:cs typeface="Segoe UI" panose="020B0502040204020203" pitchFamily="34" charset="0"/>
              </a:rPr>
              <a:t>stack</a:t>
            </a:r>
          </a:p>
        </p:txBody>
      </p:sp>
      <p:sp>
        <p:nvSpPr>
          <p:cNvPr id="24" name="Oval 23">
            <a:extLst>
              <a:ext uri="{FF2B5EF4-FFF2-40B4-BE49-F238E27FC236}">
                <a16:creationId xmlns:a16="http://schemas.microsoft.com/office/drawing/2014/main" id="{BF9A3F79-FCAE-10E3-3025-82CDCE2FF0BE}"/>
              </a:ext>
            </a:extLst>
          </p:cNvPr>
          <p:cNvSpPr>
            <a:spLocks noChangeAspect="1"/>
          </p:cNvSpPr>
          <p:nvPr userDrawn="1"/>
        </p:nvSpPr>
        <p:spPr bwMode="auto">
          <a:xfrm>
            <a:off x="6334599"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PC</a:t>
            </a:r>
          </a:p>
        </p:txBody>
      </p:sp>
      <p:sp>
        <p:nvSpPr>
          <p:cNvPr id="25" name="Oval 24">
            <a:extLst>
              <a:ext uri="{FF2B5EF4-FFF2-40B4-BE49-F238E27FC236}">
                <a16:creationId xmlns:a16="http://schemas.microsoft.com/office/drawing/2014/main" id="{83BB9F02-A679-AD25-A50E-C79D2415ACBC}"/>
              </a:ext>
            </a:extLst>
          </p:cNvPr>
          <p:cNvSpPr>
            <a:spLocks noChangeAspect="1"/>
          </p:cNvSpPr>
          <p:nvPr userDrawn="1"/>
        </p:nvSpPr>
        <p:spPr bwMode="auto">
          <a:xfrm>
            <a:off x="5729386"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Microsoft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Copilot</a:t>
            </a:r>
          </a:p>
        </p:txBody>
      </p:sp>
    </p:spTree>
    <p:extLst>
      <p:ext uri="{BB962C8B-B14F-4D97-AF65-F5344CB8AC3E}">
        <p14:creationId xmlns:p14="http://schemas.microsoft.com/office/powerpoint/2010/main" val="2170725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Breadcrumb">
    <p:spTree>
      <p:nvGrpSpPr>
        <p:cNvPr id="1" name=""/>
        <p:cNvGrpSpPr/>
        <p:nvPr/>
      </p:nvGrpSpPr>
      <p:grpSpPr>
        <a:xfrm>
          <a:off x="0" y="0"/>
          <a:ext cx="0" cy="0"/>
          <a:chOff x="0" y="0"/>
          <a:chExt cx="0" cy="0"/>
        </a:xfrm>
      </p:grpSpPr>
      <p:sp>
        <p:nvSpPr>
          <p:cNvPr id="3" name="!!Arc 63">
            <a:extLst>
              <a:ext uri="{FF2B5EF4-FFF2-40B4-BE49-F238E27FC236}">
                <a16:creationId xmlns:a16="http://schemas.microsoft.com/office/drawing/2014/main" id="{E0D7D2F7-05D7-D4C1-58E9-6AAFC25FB6C9}"/>
              </a:ext>
            </a:extLst>
          </p:cNvPr>
          <p:cNvSpPr/>
          <p:nvPr userDrawn="1"/>
        </p:nvSpPr>
        <p:spPr bwMode="auto">
          <a:xfrm>
            <a:off x="5642090" y="496281"/>
            <a:ext cx="302608" cy="302606"/>
          </a:xfrm>
          <a:prstGeom prst="arc">
            <a:avLst>
              <a:gd name="adj1" fmla="val 1943802"/>
              <a:gd name="adj2" fmla="val 10789037"/>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4" name="!!Arc 64">
            <a:extLst>
              <a:ext uri="{FF2B5EF4-FFF2-40B4-BE49-F238E27FC236}">
                <a16:creationId xmlns:a16="http://schemas.microsoft.com/office/drawing/2014/main" id="{55EC72ED-1843-3392-C905-7A5B9CB0237C}"/>
              </a:ext>
            </a:extLst>
          </p:cNvPr>
          <p:cNvSpPr/>
          <p:nvPr userDrawn="1"/>
        </p:nvSpPr>
        <p:spPr bwMode="auto">
          <a:xfrm>
            <a:off x="5944698" y="496281"/>
            <a:ext cx="302608" cy="302606"/>
          </a:xfrm>
          <a:prstGeom prst="arc">
            <a:avLst>
              <a:gd name="adj1" fmla="val 15837"/>
              <a:gd name="adj2" fmla="val 10809278"/>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5" name="!!Arc 65">
            <a:extLst>
              <a:ext uri="{FF2B5EF4-FFF2-40B4-BE49-F238E27FC236}">
                <a16:creationId xmlns:a16="http://schemas.microsoft.com/office/drawing/2014/main" id="{B6C24CCF-E664-0FE0-00F5-FFF7419DA729}"/>
              </a:ext>
            </a:extLst>
          </p:cNvPr>
          <p:cNvSpPr/>
          <p:nvPr userDrawn="1"/>
        </p:nvSpPr>
        <p:spPr bwMode="auto">
          <a:xfrm>
            <a:off x="5642090" y="496281"/>
            <a:ext cx="302608" cy="302606"/>
          </a:xfrm>
          <a:prstGeom prst="arc">
            <a:avLst>
              <a:gd name="adj1" fmla="val 10800800"/>
              <a:gd name="adj2" fmla="val 21592710"/>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6" name="!!Arc 66">
            <a:extLst>
              <a:ext uri="{FF2B5EF4-FFF2-40B4-BE49-F238E27FC236}">
                <a16:creationId xmlns:a16="http://schemas.microsoft.com/office/drawing/2014/main" id="{87662079-536E-307A-C886-8201E7C64E94}"/>
              </a:ext>
            </a:extLst>
          </p:cNvPr>
          <p:cNvSpPr/>
          <p:nvPr userDrawn="1"/>
        </p:nvSpPr>
        <p:spPr bwMode="auto">
          <a:xfrm>
            <a:off x="5944698" y="496281"/>
            <a:ext cx="302608" cy="302606"/>
          </a:xfrm>
          <a:prstGeom prst="arc">
            <a:avLst>
              <a:gd name="adj1" fmla="val 12542568"/>
              <a:gd name="adj2" fmla="val 19882402"/>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7" name="!!Arc 84">
            <a:extLst>
              <a:ext uri="{FF2B5EF4-FFF2-40B4-BE49-F238E27FC236}">
                <a16:creationId xmlns:a16="http://schemas.microsoft.com/office/drawing/2014/main" id="{BCFFDBA7-B67B-DA1D-B664-DB77CB3168E1}"/>
              </a:ext>
            </a:extLst>
          </p:cNvPr>
          <p:cNvSpPr/>
          <p:nvPr userDrawn="1"/>
        </p:nvSpPr>
        <p:spPr bwMode="auto">
          <a:xfrm>
            <a:off x="6247303" y="496281"/>
            <a:ext cx="302608" cy="302606"/>
          </a:xfrm>
          <a:prstGeom prst="arc">
            <a:avLst>
              <a:gd name="adj1" fmla="val 48023"/>
              <a:gd name="adj2" fmla="val 8829956"/>
            </a:avLst>
          </a:prstGeom>
          <a:ln w="12700" cap="rnd">
            <a:gradFill flip="none" rotWithShape="1">
              <a:gsLst>
                <a:gs pos="100000">
                  <a:srgbClr val="0078D4"/>
                </a:gs>
                <a:gs pos="0">
                  <a:srgbClr val="0078D4"/>
                </a:gs>
                <a:gs pos="88000">
                  <a:srgbClr val="C03BC4"/>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8" name="!!Arc 85">
            <a:extLst>
              <a:ext uri="{FF2B5EF4-FFF2-40B4-BE49-F238E27FC236}">
                <a16:creationId xmlns:a16="http://schemas.microsoft.com/office/drawing/2014/main" id="{AEAD2A93-22B5-E83E-CAB0-09C7C317E96E}"/>
              </a:ext>
            </a:extLst>
          </p:cNvPr>
          <p:cNvSpPr/>
          <p:nvPr userDrawn="1"/>
        </p:nvSpPr>
        <p:spPr bwMode="auto">
          <a:xfrm>
            <a:off x="6247303" y="496281"/>
            <a:ext cx="302608" cy="302606"/>
          </a:xfrm>
          <a:prstGeom prst="arc">
            <a:avLst>
              <a:gd name="adj1" fmla="val 10780739"/>
              <a:gd name="adj2" fmla="val 39501"/>
            </a:avLst>
          </a:prstGeom>
          <a:ln w="12700" cap="rnd">
            <a:gradFill flip="none" rotWithShape="1">
              <a:gsLst>
                <a:gs pos="80000">
                  <a:srgbClr val="0078D4"/>
                </a:gs>
                <a:gs pos="100000">
                  <a:srgbClr val="657076"/>
                </a:gs>
              </a:gsLst>
              <a:lin ang="1080000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9" name="Oval 8">
            <a:extLst>
              <a:ext uri="{FF2B5EF4-FFF2-40B4-BE49-F238E27FC236}">
                <a16:creationId xmlns:a16="http://schemas.microsoft.com/office/drawing/2014/main" id="{72F0F9D6-B350-AA5C-1B88-A32EF594A047}"/>
              </a:ext>
            </a:extLst>
          </p:cNvPr>
          <p:cNvSpPr>
            <a:spLocks noChangeAspect="1"/>
          </p:cNvSpPr>
          <p:nvPr userDrawn="1"/>
        </p:nvSpPr>
        <p:spPr bwMode="auto">
          <a:xfrm>
            <a:off x="6031994"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stack</a:t>
            </a:r>
          </a:p>
        </p:txBody>
      </p:sp>
      <p:sp>
        <p:nvSpPr>
          <p:cNvPr id="10" name="Oval 9">
            <a:extLst>
              <a:ext uri="{FF2B5EF4-FFF2-40B4-BE49-F238E27FC236}">
                <a16:creationId xmlns:a16="http://schemas.microsoft.com/office/drawing/2014/main" id="{11851552-81CC-BE24-D97B-5CA0A82ECFB3}"/>
              </a:ext>
            </a:extLst>
          </p:cNvPr>
          <p:cNvSpPr>
            <a:spLocks noChangeAspect="1"/>
          </p:cNvSpPr>
          <p:nvPr userDrawn="1"/>
        </p:nvSpPr>
        <p:spPr bwMode="auto">
          <a:xfrm>
            <a:off x="6325455" y="574432"/>
            <a:ext cx="146304" cy="146304"/>
          </a:xfrm>
          <a:prstGeom prst="ellipse">
            <a:avLst/>
          </a:prstGeom>
          <a:gradFill flip="none" rotWithShape="1">
            <a:gsLst>
              <a:gs pos="80000">
                <a:srgbClr val="0078D4"/>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200" kern="0">
                <a:noFill/>
                <a:latin typeface="Segoe UI Variable Display Semib" pitchFamily="2" charset="0"/>
                <a:cs typeface="Segoe UI" panose="020B0502040204020203" pitchFamily="34" charset="0"/>
              </a:rPr>
              <a:t>Copilot+ PC</a:t>
            </a:r>
          </a:p>
        </p:txBody>
      </p:sp>
      <p:sp>
        <p:nvSpPr>
          <p:cNvPr id="11" name="Oval 10">
            <a:extLst>
              <a:ext uri="{FF2B5EF4-FFF2-40B4-BE49-F238E27FC236}">
                <a16:creationId xmlns:a16="http://schemas.microsoft.com/office/drawing/2014/main" id="{C59A829B-4B79-36F8-7C38-5BCFA72695A1}"/>
              </a:ext>
            </a:extLst>
          </p:cNvPr>
          <p:cNvSpPr>
            <a:spLocks noChangeAspect="1"/>
          </p:cNvSpPr>
          <p:nvPr userDrawn="1"/>
        </p:nvSpPr>
        <p:spPr bwMode="auto">
          <a:xfrm>
            <a:off x="5729386"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Microsoft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Copilot</a:t>
            </a:r>
          </a:p>
        </p:txBody>
      </p:sp>
    </p:spTree>
    <p:extLst>
      <p:ext uri="{BB962C8B-B14F-4D97-AF65-F5344CB8AC3E}">
        <p14:creationId xmlns:p14="http://schemas.microsoft.com/office/powerpoint/2010/main" val="1664713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326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7852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929682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539556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Demo slide 2">
    <p:bg>
      <p:bgPr>
        <a:solidFill>
          <a:srgbClr val="0078D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977823"/>
            <a:ext cx="9144000" cy="553998"/>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Video Slide</a:t>
            </a:r>
          </a:p>
        </p:txBody>
      </p:sp>
    </p:spTree>
    <p:extLst>
      <p:ext uri="{BB962C8B-B14F-4D97-AF65-F5344CB8AC3E}">
        <p14:creationId xmlns:p14="http://schemas.microsoft.com/office/powerpoint/2010/main" val="37805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rgbClr val="225B6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423825"/>
            <a:ext cx="9144000" cy="1107996"/>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Demo</a:t>
            </a:r>
            <a:br>
              <a:rPr lang="en-US" sz="4000" b="0" kern="1200" cap="none" spc="-50" baseline="0">
                <a:ln w="3175">
                  <a:noFill/>
                </a:ln>
                <a:solidFill>
                  <a:schemeClr val="tx1"/>
                </a:solidFill>
                <a:effectLst/>
                <a:latin typeface="+mj-lt"/>
                <a:ea typeface="+mn-ea"/>
                <a:cs typeface="Segoe UI" pitchFamily="34" charset="0"/>
              </a:rPr>
            </a:br>
            <a:r>
              <a:rPr lang="en-US" sz="4000" b="0" kern="1200" cap="none" spc="-50" baseline="0">
                <a:ln w="3175">
                  <a:noFill/>
                </a:ln>
                <a:solidFill>
                  <a:schemeClr val="tx1"/>
                </a:solidFill>
                <a:effectLst/>
                <a:latin typeface="+mj-lt"/>
                <a:ea typeface="+mn-ea"/>
                <a:cs typeface="Segoe UI" pitchFamily="34" charset="0"/>
              </a:rPr>
              <a:t>Video Slide</a:t>
            </a:r>
          </a:p>
        </p:txBody>
      </p:sp>
    </p:spTree>
    <p:extLst>
      <p:ext uri="{BB962C8B-B14F-4D97-AF65-F5344CB8AC3E}">
        <p14:creationId xmlns:p14="http://schemas.microsoft.com/office/powerpoint/2010/main" val="338011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rgbClr val="46366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423825"/>
            <a:ext cx="9144000" cy="1107996"/>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Ambient</a:t>
            </a:r>
            <a:br>
              <a:rPr lang="en-US" sz="4000" b="0" kern="1200" cap="none" spc="-50" baseline="0">
                <a:ln w="3175">
                  <a:noFill/>
                </a:ln>
                <a:solidFill>
                  <a:schemeClr val="tx1"/>
                </a:solidFill>
                <a:effectLst/>
                <a:latin typeface="+mj-lt"/>
                <a:ea typeface="+mn-ea"/>
                <a:cs typeface="Segoe UI" pitchFamily="34" charset="0"/>
              </a:rPr>
            </a:br>
            <a:r>
              <a:rPr lang="en-US" sz="4000" b="0" kern="1200" cap="none" spc="-50" baseline="0">
                <a:ln w="3175">
                  <a:noFill/>
                </a:ln>
                <a:solidFill>
                  <a:schemeClr val="tx1"/>
                </a:solidFill>
                <a:effectLst/>
                <a:latin typeface="+mj-lt"/>
                <a:ea typeface="+mn-ea"/>
                <a:cs typeface="Segoe UI" pitchFamily="34" charset="0"/>
              </a:rPr>
              <a:t>Video Slide</a:t>
            </a:r>
          </a:p>
        </p:txBody>
      </p:sp>
    </p:spTree>
    <p:extLst>
      <p:ext uri="{BB962C8B-B14F-4D97-AF65-F5344CB8AC3E}">
        <p14:creationId xmlns:p14="http://schemas.microsoft.com/office/powerpoint/2010/main" val="133176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584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4_Demo slide 2">
    <p:bg>
      <p:bgPr>
        <a:solidFill>
          <a:srgbClr val="5C473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423825"/>
            <a:ext cx="9144000" cy="1107996"/>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Traditional</a:t>
            </a:r>
            <a:br>
              <a:rPr lang="en-US" sz="4000" b="0" kern="1200" cap="none" spc="-50" baseline="0">
                <a:ln w="3175">
                  <a:noFill/>
                </a:ln>
                <a:solidFill>
                  <a:schemeClr val="tx1"/>
                </a:solidFill>
                <a:effectLst/>
                <a:latin typeface="+mj-lt"/>
                <a:ea typeface="+mn-ea"/>
                <a:cs typeface="Segoe UI" pitchFamily="34" charset="0"/>
              </a:rPr>
            </a:br>
            <a:r>
              <a:rPr lang="en-US" sz="4000" b="0" kern="1200" cap="none" spc="-50" baseline="0">
                <a:ln w="3175">
                  <a:noFill/>
                </a:ln>
                <a:solidFill>
                  <a:schemeClr val="tx1"/>
                </a:solidFill>
                <a:effectLst/>
                <a:latin typeface="+mj-lt"/>
                <a:ea typeface="+mn-ea"/>
                <a:cs typeface="Segoe UI" pitchFamily="34" charset="0"/>
              </a:rPr>
              <a:t>Demo</a:t>
            </a:r>
          </a:p>
        </p:txBody>
      </p:sp>
    </p:spTree>
    <p:extLst>
      <p:ext uri="{BB962C8B-B14F-4D97-AF65-F5344CB8AC3E}">
        <p14:creationId xmlns:p14="http://schemas.microsoft.com/office/powerpoint/2010/main" val="322799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Finding with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4381500" y="2015288"/>
            <a:ext cx="6858000" cy="41569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159348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6DF3E-6E95-AE2C-1D55-568FF683A15B}"/>
              </a:ext>
            </a:extLst>
          </p:cNvPr>
          <p:cNvSpPr txBox="1"/>
          <p:nvPr userDrawn="1"/>
        </p:nvSpPr>
        <p:spPr>
          <a:xfrm>
            <a:off x="548334" y="291357"/>
            <a:ext cx="1471291" cy="261610"/>
          </a:xfrm>
          <a:prstGeom prst="rect">
            <a:avLst/>
          </a:prstGeom>
          <a:noFill/>
        </p:spPr>
        <p:txBody>
          <a:bodyPr wrap="square" rtlCol="0">
            <a:spAutoFit/>
          </a:bodyPr>
          <a:lstStyle/>
          <a:p>
            <a:r>
              <a:rPr lang="en-US" sz="1100" b="0" i="0" spc="500" baseline="0">
                <a:ln>
                  <a:gradFill>
                    <a:gsLst>
                      <a:gs pos="32000">
                        <a:schemeClr val="bg2">
                          <a:lumMod val="75000"/>
                          <a:lumOff val="25000"/>
                        </a:schemeClr>
                      </a:gs>
                      <a:gs pos="100000">
                        <a:schemeClr val="tx1"/>
                      </a:gs>
                    </a:gsLst>
                    <a:lin ang="9600000" scaled="0"/>
                  </a:gradFill>
                </a:ln>
                <a:solidFill>
                  <a:schemeClr val="tx1">
                    <a:lumMod val="65000"/>
                  </a:schemeClr>
                </a:solidFill>
                <a:latin typeface="Aptos Display" panose="020B0004020202020204" pitchFamily="34" charset="0"/>
              </a:rPr>
              <a:t>AZURE AI</a:t>
            </a:r>
          </a:p>
        </p:txBody>
      </p:sp>
      <p:pic>
        <p:nvPicPr>
          <p:cNvPr id="6" name="Picture 5">
            <a:extLst>
              <a:ext uri="{FF2B5EF4-FFF2-40B4-BE49-F238E27FC236}">
                <a16:creationId xmlns:a16="http://schemas.microsoft.com/office/drawing/2014/main" id="{E33971C7-0FE3-1D89-DFA9-9C04DBF2B9A1}"/>
              </a:ext>
            </a:extLst>
          </p:cNvPr>
          <p:cNvPicPr>
            <a:picLocks noChangeAspect="1"/>
          </p:cNvPicPr>
          <p:nvPr userDrawn="1"/>
        </p:nvPicPr>
        <p:blipFill>
          <a:blip r:embed="rId2"/>
          <a:stretch>
            <a:fillRect/>
          </a:stretch>
        </p:blipFill>
        <p:spPr>
          <a:xfrm>
            <a:off x="171271" y="249841"/>
            <a:ext cx="359446" cy="339240"/>
          </a:xfrm>
          <a:prstGeom prst="rect">
            <a:avLst/>
          </a:prstGeom>
        </p:spPr>
      </p:pic>
    </p:spTree>
    <p:extLst>
      <p:ext uri="{BB962C8B-B14F-4D97-AF65-F5344CB8AC3E}">
        <p14:creationId xmlns:p14="http://schemas.microsoft.com/office/powerpoint/2010/main" val="107285407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183978"/>
      </p:ext>
    </p:extLst>
  </p:cSld>
  <p:clrMapOvr>
    <a:masterClrMapping/>
  </p:clrMapOvr>
  <p:transition>
    <p:fade/>
  </p:transition>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613133"/>
      </p:ext>
    </p:extLst>
  </p:cSld>
  <p:clrMapOvr>
    <a:masterClrMapping/>
  </p:clrMapOvr>
  <p:transition>
    <p:fade/>
  </p:transition>
  <p:extLst>
    <p:ext uri="{DCECCB84-F9BA-43D5-87BE-67443E8EF086}">
      <p15:sldGuideLst xmlns:p15="http://schemas.microsoft.com/office/powerpoint/2012/main"/>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userDrawn="1">
  <p:cSld name="Unified SaaS - Data Sci - 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0302795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pic>
        <p:nvPicPr>
          <p:cNvPr id="3" name="Picture 2" descr="A blue and white background&#10;&#10;Description automatically generated">
            <a:extLst>
              <a:ext uri="{FF2B5EF4-FFF2-40B4-BE49-F238E27FC236}">
                <a16:creationId xmlns:a16="http://schemas.microsoft.com/office/drawing/2014/main" id="{BE1AEE7D-835D-7C5E-0929-8BF746367E02}"/>
              </a:ext>
            </a:extLst>
          </p:cNvPr>
          <p:cNvPicPr>
            <a:picLocks noChangeAspect="1"/>
          </p:cNvPicPr>
          <p:nvPr userDrawn="1"/>
        </p:nvPicPr>
        <p:blipFill>
          <a:blip r:embed="rId2">
            <a:alphaModFix amt="31000"/>
          </a:blip>
          <a:srcRect l="6301" t="17215" r="6301" b="9056"/>
          <a:stretch/>
        </p:blipFill>
        <p:spPr>
          <a:xfrm>
            <a:off x="0" y="0"/>
            <a:ext cx="12192000" cy="6858000"/>
          </a:xfrm>
          <a:prstGeom prst="rect">
            <a:avLst/>
          </a:prstGeom>
        </p:spPr>
      </p:pic>
      <p:sp>
        <p:nvSpPr>
          <p:cNvPr id="15" name="Title 1">
            <a:extLst>
              <a:ext uri="{FF2B5EF4-FFF2-40B4-BE49-F238E27FC236}">
                <a16:creationId xmlns:a16="http://schemas.microsoft.com/office/drawing/2014/main" id="{99811C9C-EE36-8FFD-4326-C94016CC8C71}"/>
              </a:ext>
            </a:extLst>
          </p:cNvPr>
          <p:cNvSpPr>
            <a:spLocks noGrp="1"/>
          </p:cNvSpPr>
          <p:nvPr>
            <p:ph type="title"/>
          </p:nvPr>
        </p:nvSpPr>
        <p:spPr>
          <a:xfrm>
            <a:off x="588263" y="457200"/>
            <a:ext cx="11018520" cy="492443"/>
          </a:xfrm>
        </p:spPr>
        <p:txBody>
          <a:bodyPr vert="horz" wrap="square" lIns="0" tIns="0" rIns="0" bIns="0" rtlCol="0" anchor="t">
            <a:spAutoFit/>
          </a:bodyPr>
          <a:lstStyle>
            <a:lvl1pPr marL="0" indent="0">
              <a:buFont typeface="Arial" panose="020B0604020202020204" pitchFamily="34" charset="0"/>
              <a:buNone/>
              <a:defRPr lang="en-IN" sz="3200" dirty="0">
                <a:solidFill>
                  <a:schemeClr val="tx1"/>
                </a:solidFill>
              </a:defRPr>
            </a:lvl1pPr>
          </a:lstStyle>
          <a:p>
            <a:pPr marL="0" lvl="0"/>
            <a:r>
              <a:rPr lang="en-US"/>
              <a:t>Click to edit Master title style</a:t>
            </a:r>
            <a:endParaRPr lang="en-IN"/>
          </a:p>
        </p:txBody>
      </p:sp>
    </p:spTree>
    <p:extLst>
      <p:ext uri="{BB962C8B-B14F-4D97-AF65-F5344CB8AC3E}">
        <p14:creationId xmlns:p14="http://schemas.microsoft.com/office/powerpoint/2010/main" val="320464895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81395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95662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162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76803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87741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4860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154287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02953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68847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9170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010722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840388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05210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08327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89063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84005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99617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82757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97682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85849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90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4217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312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158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33765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3826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79421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5721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059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58959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83343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372706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528264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60867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548688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76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36071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1158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704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6729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a:ea typeface="+mn-ea"/>
              <a:cs typeface="+mn-cs"/>
            </a:endParaRPr>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336160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25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514579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144160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37724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898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90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67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34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7840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Sans Text"/>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61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54560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01C9-5E10-22D0-C528-782D931B49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ED3F1F-A4B7-2E64-454F-9289F732DA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E381D-CD0C-1C6C-5E50-7102D74AF81E}"/>
              </a:ext>
            </a:extLst>
          </p:cNvPr>
          <p:cNvSpPr>
            <a:spLocks noGrp="1"/>
          </p:cNvSpPr>
          <p:nvPr>
            <p:ph type="dt" sz="half" idx="10"/>
          </p:nvPr>
        </p:nvSpPr>
        <p:spPr/>
        <p:txBody>
          <a:bodyPr/>
          <a:lstStyle/>
          <a:p>
            <a:fld id="{70F70253-9429-4E23-A464-34B60540974E}" type="datetimeFigureOut">
              <a:rPr lang="en-US" smtClean="0"/>
              <a:t>5/7/2025</a:t>
            </a:fld>
            <a:endParaRPr lang="en-US"/>
          </a:p>
        </p:txBody>
      </p:sp>
      <p:sp>
        <p:nvSpPr>
          <p:cNvPr id="5" name="Footer Placeholder 4">
            <a:extLst>
              <a:ext uri="{FF2B5EF4-FFF2-40B4-BE49-F238E27FC236}">
                <a16:creationId xmlns:a16="http://schemas.microsoft.com/office/drawing/2014/main" id="{17444B62-54F9-E0DD-0182-FAEC04058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C4DDC-2DC8-58BE-E4A6-76518929488A}"/>
              </a:ext>
            </a:extLst>
          </p:cNvPr>
          <p:cNvSpPr>
            <a:spLocks noGrp="1"/>
          </p:cNvSpPr>
          <p:nvPr>
            <p:ph type="sldNum" sz="quarter" idx="12"/>
          </p:nvPr>
        </p:nvSpPr>
        <p:spPr/>
        <p:txBody>
          <a:bodyPr/>
          <a:lstStyle/>
          <a:p>
            <a:fld id="{B5D0058C-FC8D-4F7E-8F0E-DB8447C6E0F3}" type="slidenum">
              <a:rPr lang="en-US" smtClean="0"/>
              <a:t>‹#›</a:t>
            </a:fld>
            <a:endParaRPr lang="en-US"/>
          </a:p>
        </p:txBody>
      </p:sp>
    </p:spTree>
    <p:extLst>
      <p:ext uri="{BB962C8B-B14F-4D97-AF65-F5344CB8AC3E}">
        <p14:creationId xmlns:p14="http://schemas.microsoft.com/office/powerpoint/2010/main" val="2391135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4199" y="457200"/>
            <a:ext cx="11022583" cy="553998"/>
          </a:xfrm>
        </p:spPr>
        <p:txBody>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1858FD15-A5B5-C53A-8733-14C6D3672214}"/>
              </a:ext>
            </a:extLst>
          </p:cNvPr>
          <p:cNvSpPr>
            <a:spLocks noGrp="1"/>
          </p:cNvSpPr>
          <p:nvPr>
            <p:ph type="body" sz="quarter" idx="10"/>
          </p:nvPr>
        </p:nvSpPr>
        <p:spPr>
          <a:xfrm>
            <a:off x="584200" y="1067356"/>
            <a:ext cx="11036300" cy="369332"/>
          </a:xfrm>
        </p:spPr>
        <p:txBody>
          <a:bodyPr/>
          <a:lstStyle>
            <a:lvl1pPr marL="0" indent="0">
              <a:buNone/>
              <a:defRPr kumimoji="0" lang="en-US" sz="2400" b="0" u="none" strike="noStrike" kern="1200" cap="none" spc="0" normalizeH="0" baseline="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6103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sub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281294-6354-4DDC-8233-3BACF7CAF810}"/>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40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4" name="Text Placeholder 3"/>
          <p:cNvSpPr>
            <a:spLocks noGrp="1"/>
          </p:cNvSpPr>
          <p:nvPr>
            <p:ph type="body" sz="quarter" idx="10" hasCustomPrompt="1"/>
          </p:nvPr>
        </p:nvSpPr>
        <p:spPr>
          <a:xfrm>
            <a:off x="448212" y="1409910"/>
            <a:ext cx="11292463" cy="4903310"/>
          </a:xfrm>
        </p:spPr>
        <p:txBody>
          <a:bodyPr wrap="square">
            <a:noAutofit/>
          </a:bodyPr>
          <a:lstStyle>
            <a:lvl1pPr>
              <a:defRPr sz="1961">
                <a:solidFill>
                  <a:schemeClr val="bg1"/>
                </a:solidFill>
              </a:defRPr>
            </a:lvl1pPr>
            <a:lvl2pPr>
              <a:defRPr sz="1372">
                <a:solidFill>
                  <a:schemeClr val="bg1"/>
                </a:solidFill>
              </a:defRPr>
            </a:lvl2pPr>
            <a:lvl3pPr>
              <a:defRPr sz="1176">
                <a:solidFill>
                  <a:schemeClr val="bg1"/>
                </a:solidFill>
              </a:defRPr>
            </a:lvl3pPr>
            <a:lvl4pPr>
              <a:defRPr sz="1078">
                <a:solidFill>
                  <a:schemeClr val="bg1"/>
                </a:solidFill>
              </a:defRPr>
            </a:lvl4pPr>
            <a:lvl5pPr>
              <a:defRPr sz="1078">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448212" y="253713"/>
            <a:ext cx="11292420" cy="935463"/>
          </a:xfrm>
        </p:spPr>
        <p:txBody>
          <a:bodyPr/>
          <a:lstStyle>
            <a:lvl1pPr>
              <a:defRPr sz="3529">
                <a:solidFill>
                  <a:schemeClr val="bg1"/>
                </a:solidFill>
              </a:defRPr>
            </a:lvl1pPr>
          </a:lstStyle>
          <a:p>
            <a:r>
              <a:rPr lang="en-US"/>
              <a:t>Click to edit Master title style</a:t>
            </a:r>
          </a:p>
        </p:txBody>
      </p:sp>
      <p:sp>
        <p:nvSpPr>
          <p:cNvPr id="5" name="Text Placeholder 4"/>
          <p:cNvSpPr>
            <a:spLocks noGrp="1"/>
          </p:cNvSpPr>
          <p:nvPr>
            <p:ph type="body" sz="quarter" idx="11"/>
          </p:nvPr>
        </p:nvSpPr>
        <p:spPr>
          <a:xfrm>
            <a:off x="448212" y="957259"/>
            <a:ext cx="11292463" cy="461665"/>
          </a:xfrm>
        </p:spPr>
        <p:txBody>
          <a:bodyPr/>
          <a:lstStyle>
            <a:lvl1pPr marL="0" indent="0">
              <a:buNone/>
              <a:defRPr sz="1961">
                <a:solidFill>
                  <a:schemeClr val="bg1"/>
                </a:solidFill>
                <a:latin typeface="+mn-lt"/>
              </a:defRPr>
            </a:lvl1pPr>
            <a:lvl2pPr>
              <a:defRPr sz="1961">
                <a:latin typeface="+mn-lt"/>
              </a:defRPr>
            </a:lvl2pPr>
            <a:lvl3pPr>
              <a:defRPr sz="1765">
                <a:latin typeface="+mn-lt"/>
              </a:defRPr>
            </a:lvl3pPr>
            <a:lvl4pPr>
              <a:defRPr sz="1567">
                <a:latin typeface="+mn-lt"/>
              </a:defRPr>
            </a:lvl4pPr>
            <a:lvl5pPr>
              <a:defRPr sz="1567">
                <a:latin typeface="+mn-lt"/>
              </a:defRPr>
            </a:lvl5pPr>
          </a:lstStyle>
          <a:p>
            <a:pPr lvl="0"/>
            <a:r>
              <a:rPr lang="en-US"/>
              <a:t>Edit Master text styles</a:t>
            </a:r>
          </a:p>
        </p:txBody>
      </p:sp>
      <p:sp>
        <p:nvSpPr>
          <p:cNvPr id="13" name="Footer Placeholder 6">
            <a:extLst>
              <a:ext uri="{FF2B5EF4-FFF2-40B4-BE49-F238E27FC236}">
                <a16:creationId xmlns:a16="http://schemas.microsoft.com/office/drawing/2014/main" id="{40169C90-137E-4272-89A1-7E4FB237AC0D}"/>
              </a:ext>
            </a:extLst>
          </p:cNvPr>
          <p:cNvSpPr>
            <a:spLocks noGrp="1"/>
          </p:cNvSpPr>
          <p:nvPr>
            <p:ph type="ftr" sz="quarter" idx="3"/>
          </p:nvPr>
        </p:nvSpPr>
        <p:spPr>
          <a:xfrm>
            <a:off x="450593" y="6592226"/>
            <a:ext cx="1867552" cy="123111"/>
          </a:xfrm>
          <a:prstGeom prst="rect">
            <a:avLst/>
          </a:prstGeom>
        </p:spPr>
        <p:txBody>
          <a:bodyPr vert="horz" wrap="square" lIns="0" tIns="0" rIns="0" bIns="0" rtlCol="0" anchor="ctr">
            <a:spAutoFit/>
          </a:bodyPr>
          <a:lstStyle>
            <a:lvl1pPr algn="l">
              <a:defRPr lang="en-US" sz="784" smtClean="0">
                <a:solidFill>
                  <a:schemeClr val="bg1"/>
                </a:solidFill>
              </a:defRPr>
            </a:lvl1pPr>
          </a:lstStyle>
          <a:p>
            <a:r>
              <a:rPr lang="en-IN"/>
              <a:t>Microsoft Confidential – Internal Only </a:t>
            </a:r>
          </a:p>
        </p:txBody>
      </p:sp>
      <p:sp>
        <p:nvSpPr>
          <p:cNvPr id="14" name="Slide Number Placeholder 4">
            <a:extLst>
              <a:ext uri="{FF2B5EF4-FFF2-40B4-BE49-F238E27FC236}">
                <a16:creationId xmlns:a16="http://schemas.microsoft.com/office/drawing/2014/main" id="{6E81FED5-F9FE-4590-8BFB-D76AD9544521}"/>
              </a:ext>
            </a:extLst>
          </p:cNvPr>
          <p:cNvSpPr>
            <a:spLocks noGrp="1"/>
          </p:cNvSpPr>
          <p:nvPr>
            <p:ph type="sldNum" sz="quarter" idx="4"/>
          </p:nvPr>
        </p:nvSpPr>
        <p:spPr>
          <a:xfrm>
            <a:off x="11879420" y="6585883"/>
            <a:ext cx="139862" cy="135796"/>
          </a:xfrm>
          <a:prstGeom prst="rect">
            <a:avLst/>
          </a:prstGeom>
        </p:spPr>
        <p:txBody>
          <a:bodyPr vert="horz" wrap="none" lIns="0" tIns="0" rIns="0" bIns="0" rtlCol="0" anchor="ctr">
            <a:noAutofit/>
          </a:bodyPr>
          <a:lstStyle>
            <a:lvl1pPr>
              <a:defRPr lang="en-US" sz="784" smtClean="0">
                <a:solidFill>
                  <a:schemeClr val="bg1"/>
                </a:solidFill>
              </a:defRPr>
            </a:lvl1pPr>
          </a:lstStyle>
          <a:p>
            <a:pPr algn="r"/>
            <a:fld id="{4F6BF59E-C7AB-4D2C-B602-9844A5FEE556}" type="slidenum">
              <a:rPr lang="en-IN" smtClean="0"/>
              <a:pPr algn="r"/>
              <a:t>‹#›</a:t>
            </a:fld>
            <a:endParaRPr lang="en-IN"/>
          </a:p>
        </p:txBody>
      </p:sp>
    </p:spTree>
    <p:extLst>
      <p:ext uri="{BB962C8B-B14F-4D97-AF65-F5344CB8AC3E}">
        <p14:creationId xmlns:p14="http://schemas.microsoft.com/office/powerpoint/2010/main" val="2245589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L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C284FE-C4D0-DD2B-A720-4B27B6534113}"/>
              </a:ext>
            </a:extLst>
          </p:cNvPr>
          <p:cNvSpPr/>
          <p:nvPr userDrawn="1"/>
        </p:nvSpPr>
        <p:spPr bwMode="auto">
          <a:xfrm>
            <a:off x="0" y="1537855"/>
            <a:ext cx="4373217" cy="5320146"/>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8" name="Picture 7" descr="A picture containing plant, flower&#10;&#10;Description automatically generated">
            <a:extLst>
              <a:ext uri="{FF2B5EF4-FFF2-40B4-BE49-F238E27FC236}">
                <a16:creationId xmlns:a16="http://schemas.microsoft.com/office/drawing/2014/main" id="{F8156420-329E-6B68-5591-52480586F29F}"/>
              </a:ext>
            </a:extLst>
          </p:cNvPr>
          <p:cNvPicPr>
            <a:picLocks noChangeAspect="1"/>
          </p:cNvPicPr>
          <p:nvPr userDrawn="1"/>
        </p:nvPicPr>
        <p:blipFill>
          <a:blip r:embed="rId2"/>
          <a:stretch>
            <a:fillRect/>
          </a:stretch>
        </p:blipFill>
        <p:spPr>
          <a:xfrm>
            <a:off x="-7495" y="3314700"/>
            <a:ext cx="4394200" cy="3543300"/>
          </a:xfrm>
          <a:prstGeom prst="rect">
            <a:avLst/>
          </a:prstGeom>
        </p:spPr>
      </p:pic>
      <p:sp>
        <p:nvSpPr>
          <p:cNvPr id="4" name="Rectangle 3">
            <a:extLst>
              <a:ext uri="{FF2B5EF4-FFF2-40B4-BE49-F238E27FC236}">
                <a16:creationId xmlns:a16="http://schemas.microsoft.com/office/drawing/2014/main" id="{D2C84F27-63CD-3AB4-E6C7-2BE88FBF1778}"/>
              </a:ext>
            </a:extLst>
          </p:cNvPr>
          <p:cNvSpPr/>
          <p:nvPr userDrawn="1"/>
        </p:nvSpPr>
        <p:spPr bwMode="auto">
          <a:xfrm flipH="1">
            <a:off x="4373217" y="0"/>
            <a:ext cx="781878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0000"/>
              </a:lnSpc>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8732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9604544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075925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952027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08528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77566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07798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8653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890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2890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633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46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206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168863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9455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34423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95850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3942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8200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2206463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44519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1788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76510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6721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84371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83883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27847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50" Type="http://schemas.openxmlformats.org/officeDocument/2006/relationships/slideLayout" Target="../slideLayouts/slideLayout125.xml"/><Relationship Id="rId55" Type="http://schemas.openxmlformats.org/officeDocument/2006/relationships/theme" Target="../theme/theme2.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3" Type="http://schemas.openxmlformats.org/officeDocument/2006/relationships/slideLayout" Target="../slideLayouts/slideLayout128.xml"/><Relationship Id="rId5" Type="http://schemas.openxmlformats.org/officeDocument/2006/relationships/slideLayout" Target="../slideLayouts/slideLayout80.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56" Type="http://schemas.openxmlformats.org/officeDocument/2006/relationships/image" Target="../media/image1.png"/><Relationship Id="rId8" Type="http://schemas.openxmlformats.org/officeDocument/2006/relationships/slideLayout" Target="../slideLayouts/slideLayout83.xml"/><Relationship Id="rId51" Type="http://schemas.openxmlformats.org/officeDocument/2006/relationships/slideLayout" Target="../slideLayouts/slideLayout126.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0" Type="http://schemas.openxmlformats.org/officeDocument/2006/relationships/slideLayout" Target="../slideLayouts/slideLayout95.xml"/><Relationship Id="rId41" Type="http://schemas.openxmlformats.org/officeDocument/2006/relationships/slideLayout" Target="../slideLayouts/slideLayout116.xml"/><Relationship Id="rId54" Type="http://schemas.openxmlformats.org/officeDocument/2006/relationships/slideLayout" Target="../slideLayouts/slideLayout129.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 Id="rId57" Type="http://schemas.openxmlformats.org/officeDocument/2006/relationships/image" Target="../media/image2.svg"/><Relationship Id="rId10" Type="http://schemas.openxmlformats.org/officeDocument/2006/relationships/slideLayout" Target="../slideLayouts/slideLayout85.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55" Type="http://schemas.openxmlformats.org/officeDocument/2006/relationships/slideLayout" Target="../slideLayouts/slideLayout184.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slideLayout" Target="../slideLayouts/slideLayout182.xml"/><Relationship Id="rId58" Type="http://schemas.openxmlformats.org/officeDocument/2006/relationships/image" Target="../media/image2.svg"/><Relationship Id="rId5" Type="http://schemas.openxmlformats.org/officeDocument/2006/relationships/slideLayout" Target="../slideLayouts/slideLayout134.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56" Type="http://schemas.openxmlformats.org/officeDocument/2006/relationships/theme" Target="../theme/theme3.xml"/><Relationship Id="rId8" Type="http://schemas.openxmlformats.org/officeDocument/2006/relationships/slideLayout" Target="../slideLayouts/slideLayout137.xml"/><Relationship Id="rId51" Type="http://schemas.openxmlformats.org/officeDocument/2006/relationships/slideLayout" Target="../slideLayouts/slideLayout180.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slideLayout" Target="../slideLayouts/slideLayout183.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57" Type="http://schemas.openxmlformats.org/officeDocument/2006/relationships/image" Target="../media/image1.png"/><Relationship Id="rId10" Type="http://schemas.openxmlformats.org/officeDocument/2006/relationships/slideLayout" Target="../slideLayouts/slideLayout139.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10.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42" Type="http://schemas.openxmlformats.org/officeDocument/2006/relationships/slideLayout" Target="../slideLayouts/slideLayout226.xml"/><Relationship Id="rId47" Type="http://schemas.openxmlformats.org/officeDocument/2006/relationships/slideLayout" Target="../slideLayouts/slideLayout231.xml"/><Relationship Id="rId50" Type="http://schemas.openxmlformats.org/officeDocument/2006/relationships/slideLayout" Target="../slideLayouts/slideLayout234.xml"/><Relationship Id="rId55" Type="http://schemas.openxmlformats.org/officeDocument/2006/relationships/slideLayout" Target="../slideLayouts/slideLayout239.xml"/><Relationship Id="rId63" Type="http://schemas.openxmlformats.org/officeDocument/2006/relationships/theme" Target="../theme/theme4.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9" Type="http://schemas.openxmlformats.org/officeDocument/2006/relationships/slideLayout" Target="../slideLayouts/slideLayout213.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53" Type="http://schemas.openxmlformats.org/officeDocument/2006/relationships/slideLayout" Target="../slideLayouts/slideLayout237.xml"/><Relationship Id="rId58" Type="http://schemas.openxmlformats.org/officeDocument/2006/relationships/slideLayout" Target="../slideLayouts/slideLayout242.xml"/><Relationship Id="rId66" Type="http://schemas.openxmlformats.org/officeDocument/2006/relationships/image" Target="../media/image52.png"/><Relationship Id="rId5" Type="http://schemas.openxmlformats.org/officeDocument/2006/relationships/slideLayout" Target="../slideLayouts/slideLayout189.xml"/><Relationship Id="rId61" Type="http://schemas.openxmlformats.org/officeDocument/2006/relationships/slideLayout" Target="../slideLayouts/slideLayout245.xml"/><Relationship Id="rId19" Type="http://schemas.openxmlformats.org/officeDocument/2006/relationships/slideLayout" Target="../slideLayouts/slideLayout20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43" Type="http://schemas.openxmlformats.org/officeDocument/2006/relationships/slideLayout" Target="../slideLayouts/slideLayout227.xml"/><Relationship Id="rId48" Type="http://schemas.openxmlformats.org/officeDocument/2006/relationships/slideLayout" Target="../slideLayouts/slideLayout232.xml"/><Relationship Id="rId56" Type="http://schemas.openxmlformats.org/officeDocument/2006/relationships/slideLayout" Target="../slideLayouts/slideLayout240.xml"/><Relationship Id="rId64" Type="http://schemas.openxmlformats.org/officeDocument/2006/relationships/image" Target="../media/image1.png"/><Relationship Id="rId8" Type="http://schemas.openxmlformats.org/officeDocument/2006/relationships/slideLayout" Target="../slideLayouts/slideLayout192.xml"/><Relationship Id="rId51" Type="http://schemas.openxmlformats.org/officeDocument/2006/relationships/slideLayout" Target="../slideLayouts/slideLayout235.xml"/><Relationship Id="rId3" Type="http://schemas.openxmlformats.org/officeDocument/2006/relationships/slideLayout" Target="../slideLayouts/slideLayout187.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46" Type="http://schemas.openxmlformats.org/officeDocument/2006/relationships/slideLayout" Target="../slideLayouts/slideLayout230.xml"/><Relationship Id="rId59" Type="http://schemas.openxmlformats.org/officeDocument/2006/relationships/slideLayout" Target="../slideLayouts/slideLayout243.xml"/><Relationship Id="rId20" Type="http://schemas.openxmlformats.org/officeDocument/2006/relationships/slideLayout" Target="../slideLayouts/slideLayout204.xml"/><Relationship Id="rId41" Type="http://schemas.openxmlformats.org/officeDocument/2006/relationships/slideLayout" Target="../slideLayouts/slideLayout225.xml"/><Relationship Id="rId54" Type="http://schemas.openxmlformats.org/officeDocument/2006/relationships/slideLayout" Target="../slideLayouts/slideLayout238.xml"/><Relationship Id="rId62" Type="http://schemas.openxmlformats.org/officeDocument/2006/relationships/slideLayout" Target="../slideLayouts/slideLayout24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49" Type="http://schemas.openxmlformats.org/officeDocument/2006/relationships/slideLayout" Target="../slideLayouts/slideLayout233.xml"/><Relationship Id="rId57" Type="http://schemas.openxmlformats.org/officeDocument/2006/relationships/slideLayout" Target="../slideLayouts/slideLayout241.xml"/><Relationship Id="rId10" Type="http://schemas.openxmlformats.org/officeDocument/2006/relationships/slideLayout" Target="../slideLayouts/slideLayout194.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52" Type="http://schemas.openxmlformats.org/officeDocument/2006/relationships/slideLayout" Target="../slideLayouts/slideLayout236.xml"/><Relationship Id="rId60" Type="http://schemas.openxmlformats.org/officeDocument/2006/relationships/slideLayout" Target="../slideLayouts/slideLayout244.xml"/><Relationship Id="rId65" Type="http://schemas.openxmlformats.org/officeDocument/2006/relationships/image" Target="../media/image2.svg"/><Relationship Id="rId4" Type="http://schemas.openxmlformats.org/officeDocument/2006/relationships/slideLayout" Target="../slideLayouts/slideLayout188.xml"/><Relationship Id="rId9" Type="http://schemas.openxmlformats.org/officeDocument/2006/relationships/slideLayout" Target="../slideLayouts/slideLayout193.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9" Type="http://schemas.openxmlformats.org/officeDocument/2006/relationships/slideLayout" Target="../slideLayouts/slideLayout2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7">
            <a:extLst>
              <a:ext uri="{96DAC541-7B7A-43D3-8B79-37D633B846F1}">
                <asvg:svgBlip xmlns:asvg="http://schemas.microsoft.com/office/drawing/2016/SVG/main" r:embed="rId7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492072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6038609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47085000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 id="2147483830" r:id="rId38"/>
    <p:sldLayoutId id="2147483831" r:id="rId39"/>
    <p:sldLayoutId id="2147483832" r:id="rId40"/>
    <p:sldLayoutId id="2147483833" r:id="rId41"/>
    <p:sldLayoutId id="2147483834" r:id="rId42"/>
    <p:sldLayoutId id="2147483835" r:id="rId43"/>
    <p:sldLayoutId id="2147483836" r:id="rId44"/>
    <p:sldLayoutId id="2147483837" r:id="rId45"/>
    <p:sldLayoutId id="2147483838" r:id="rId46"/>
    <p:sldLayoutId id="2147483839" r:id="rId47"/>
    <p:sldLayoutId id="2147483840" r:id="rId48"/>
    <p:sldLayoutId id="2147483841" r:id="rId49"/>
    <p:sldLayoutId id="2147483842" r:id="rId50"/>
    <p:sldLayoutId id="2147483843" r:id="rId51"/>
    <p:sldLayoutId id="2147483844" r:id="rId52"/>
    <p:sldLayoutId id="2147483845" r:id="rId53"/>
    <p:sldLayoutId id="2147483846" r:id="rId54"/>
    <p:sldLayoutId id="2147483847"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4">
            <a:extLst>
              <a:ext uri="{96DAC541-7B7A-43D3-8B79-37D633B846F1}">
                <asvg:svgBlip xmlns:asvg="http://schemas.microsoft.com/office/drawing/2016/SVG/main" r:embed="rId65"/>
              </a:ext>
            </a:extLst>
          </a:blip>
          <a:srcRect/>
          <a:stretch/>
        </p:blipFill>
        <p:spPr>
          <a:xfrm rot="5400000">
            <a:off x="9509919" y="2743200"/>
            <a:ext cx="6858000" cy="1371600"/>
          </a:xfrm>
          <a:prstGeom prst="rect">
            <a:avLst/>
          </a:prstGeom>
        </p:spPr>
      </p:pic>
      <p:sp>
        <p:nvSpPr>
          <p:cNvPr id="6" name="Rectangle: Rounded Corners 36">
            <a:extLst>
              <a:ext uri="{FF2B5EF4-FFF2-40B4-BE49-F238E27FC236}">
                <a16:creationId xmlns:a16="http://schemas.microsoft.com/office/drawing/2014/main" id="{7F44FA7C-B128-5931-F41F-33B31CA0EA32}"/>
              </a:ext>
            </a:extLst>
          </p:cNvPr>
          <p:cNvSpPr/>
          <p:nvPr userDrawn="1"/>
        </p:nvSpPr>
        <p:spPr>
          <a:xfrm>
            <a:off x="13737531" y="2"/>
            <a:ext cx="224385" cy="182880"/>
          </a:xfrm>
          <a:prstGeom prst="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54" fontAlgn="base">
              <a:spcBef>
                <a:spcPts val="600"/>
              </a:spcBef>
              <a:spcAft>
                <a:spcPct val="0"/>
              </a:spcAft>
              <a:defRPr/>
            </a:pPr>
            <a:endParaRPr lang="en-US" sz="500">
              <a:gradFill>
                <a:gsLst>
                  <a:gs pos="70629">
                    <a:srgbClr val="FFFFFF"/>
                  </a:gs>
                  <a:gs pos="48951">
                    <a:srgbClr val="FFFFFF"/>
                  </a:gs>
                </a:gsLst>
                <a:path path="circle">
                  <a:fillToRect l="100000" t="100000"/>
                </a:path>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D828DFA0-8FE2-E0F2-84F8-1E526B040454}"/>
              </a:ext>
            </a:extLst>
          </p:cNvPr>
          <p:cNvSpPr/>
          <p:nvPr userDrawn="1"/>
        </p:nvSpPr>
        <p:spPr>
          <a:xfrm>
            <a:off x="13737531" y="223522"/>
            <a:ext cx="224385" cy="182880"/>
          </a:xfrm>
          <a:prstGeom prst="rect">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54" fontAlgn="base">
              <a:spcBef>
                <a:spcPts val="600"/>
              </a:spcBef>
              <a:spcAft>
                <a:spcPct val="0"/>
              </a:spcAft>
            </a:pPr>
            <a:endParaRPr lang="en-US" sz="500">
              <a:gradFill>
                <a:gsLst>
                  <a:gs pos="70629">
                    <a:srgbClr val="FFFFFF"/>
                  </a:gs>
                  <a:gs pos="48951">
                    <a:srgbClr val="FFFFFF"/>
                  </a:gs>
                </a:gsLst>
                <a:path path="circle">
                  <a:fillToRect l="100000" t="100000"/>
                </a:path>
              </a:gradFill>
              <a:latin typeface="Segoe UI Variable Display Semib" pitchFamily="2" charset="0"/>
            </a:endParaRPr>
          </a:p>
        </p:txBody>
      </p:sp>
      <p:pic>
        <p:nvPicPr>
          <p:cNvPr id="34" name="Picture 33">
            <a:extLst>
              <a:ext uri="{FF2B5EF4-FFF2-40B4-BE49-F238E27FC236}">
                <a16:creationId xmlns:a16="http://schemas.microsoft.com/office/drawing/2014/main" id="{89861B8C-F5FE-62A3-109E-D597F5B4F432}"/>
              </a:ext>
            </a:extLst>
          </p:cNvPr>
          <p:cNvPicPr>
            <a:picLocks noChangeAspect="1"/>
          </p:cNvPicPr>
          <p:nvPr userDrawn="1"/>
        </p:nvPicPr>
        <p:blipFill>
          <a:blip r:embed="rId66"/>
          <a:stretch>
            <a:fillRect/>
          </a:stretch>
        </p:blipFill>
        <p:spPr>
          <a:xfrm rot="5400000">
            <a:off x="13652855" y="5312286"/>
            <a:ext cx="522183" cy="455900"/>
          </a:xfrm>
          <a:prstGeom prst="rect">
            <a:avLst/>
          </a:prstGeom>
        </p:spPr>
      </p:pic>
    </p:spTree>
    <p:extLst>
      <p:ext uri="{BB962C8B-B14F-4D97-AF65-F5344CB8AC3E}">
        <p14:creationId xmlns:p14="http://schemas.microsoft.com/office/powerpoint/2010/main" val="1039350675"/>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 id="2147483889" r:id="rId40"/>
    <p:sldLayoutId id="2147483890" r:id="rId41"/>
    <p:sldLayoutId id="2147483891" r:id="rId42"/>
    <p:sldLayoutId id="2147483892" r:id="rId43"/>
    <p:sldLayoutId id="2147483893" r:id="rId44"/>
    <p:sldLayoutId id="2147483894" r:id="rId45"/>
    <p:sldLayoutId id="2147483895" r:id="rId46"/>
    <p:sldLayoutId id="2147483896" r:id="rId47"/>
    <p:sldLayoutId id="2147483897" r:id="rId48"/>
    <p:sldLayoutId id="2147483898" r:id="rId49"/>
    <p:sldLayoutId id="2147483899" r:id="rId50"/>
    <p:sldLayoutId id="2147483900" r:id="rId51"/>
    <p:sldLayoutId id="2147483901" r:id="rId52"/>
    <p:sldLayoutId id="2147483902" r:id="rId53"/>
    <p:sldLayoutId id="2147483903" r:id="rId54"/>
    <p:sldLayoutId id="2147483904" r:id="rId55"/>
    <p:sldLayoutId id="2147483905" r:id="rId56"/>
    <p:sldLayoutId id="2147483906" r:id="rId57"/>
    <p:sldLayoutId id="2147483907" r:id="rId58"/>
    <p:sldLayoutId id="2147483908" r:id="rId59"/>
    <p:sldLayoutId id="2147483909" r:id="rId60"/>
    <p:sldLayoutId id="2147483910" r:id="rId61"/>
    <p:sldLayoutId id="2147483912" r:id="rId6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microsoft.github.io/aihlsIgnited/" TargetMode="External"/><Relationship Id="rId5" Type="http://schemas.openxmlformats.org/officeDocument/2006/relationships/image" Target="../media/image88.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learn.microsoft.com/en-us/azure/ai-foundry/concepts/ai-red-teaming-agent" TargetMode="External"/><Relationship Id="rId13" Type="http://schemas.openxmlformats.org/officeDocument/2006/relationships/image" Target="../media/image112.png"/><Relationship Id="rId3" Type="http://schemas.openxmlformats.org/officeDocument/2006/relationships/image" Target="../media/image89.png"/><Relationship Id="rId7" Type="http://schemas.openxmlformats.org/officeDocument/2006/relationships/hyperlink" Target="https://arxiv.org/pdf/2412.19260" TargetMode="External"/><Relationship Id="rId12" Type="http://schemas.openxmlformats.org/officeDocument/2006/relationships/image" Target="../media/image111.png"/><Relationship Id="rId2" Type="http://schemas.openxmlformats.org/officeDocument/2006/relationships/notesSlide" Target="../notesSlides/notesSlide8.xml"/><Relationship Id="rId16" Type="http://schemas.openxmlformats.org/officeDocument/2006/relationships/image" Target="../media/image108.png"/><Relationship Id="rId1" Type="http://schemas.openxmlformats.org/officeDocument/2006/relationships/slideLayout" Target="../slideLayouts/slideLayout68.xml"/><Relationship Id="rId6" Type="http://schemas.openxmlformats.org/officeDocument/2006/relationships/hyperlink" Target="https://learn.microsoft.com/en-us/azure/ai-foundry/concepts/evaluation-metrics-built-in?tabs=warning" TargetMode="External"/><Relationship Id="rId11" Type="http://schemas.openxmlformats.org/officeDocument/2006/relationships/image" Target="../media/image117.png"/><Relationship Id="rId5" Type="http://schemas.openxmlformats.org/officeDocument/2006/relationships/hyperlink" Target="https://pmc.ncbi.nlm.nih.gov/articles/PMC6372467/pdf/hir-25-1.pdf" TargetMode="External"/><Relationship Id="rId15" Type="http://schemas.openxmlformats.org/officeDocument/2006/relationships/image" Target="../media/image118.png"/><Relationship Id="rId10" Type="http://schemas.openxmlformats.org/officeDocument/2006/relationships/image" Target="../media/image106.png"/><Relationship Id="rId4" Type="http://schemas.openxmlformats.org/officeDocument/2006/relationships/image" Target="../media/image107.svg"/><Relationship Id="rId9" Type="http://schemas.openxmlformats.org/officeDocument/2006/relationships/image" Target="../media/image116.png"/><Relationship Id="rId14" Type="http://schemas.openxmlformats.org/officeDocument/2006/relationships/image" Target="../media/image113.png"/></Relationships>
</file>

<file path=ppt/slides/_rels/slide11.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2.png"/><Relationship Id="rId3" Type="http://schemas.openxmlformats.org/officeDocument/2006/relationships/image" Target="../media/image89.png"/><Relationship Id="rId7" Type="http://schemas.openxmlformats.org/officeDocument/2006/relationships/image" Target="../media/image108.png"/><Relationship Id="rId12"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68.xml"/><Relationship Id="rId6" Type="http://schemas.openxmlformats.org/officeDocument/2006/relationships/hyperlink" Target="https://hai.stanford.edu/news/holistic-evaluation-of-large-language-models-for-medical-applications" TargetMode="External"/><Relationship Id="rId11" Type="http://schemas.openxmlformats.org/officeDocument/2006/relationships/image" Target="../media/image109.png"/><Relationship Id="rId5" Type="http://schemas.openxmlformats.org/officeDocument/2006/relationships/hyperlink" Target="https://pmc.ncbi.nlm.nih.gov/articles/PMC6372467/pdf/hir-25-1.pdf" TargetMode="External"/><Relationship Id="rId10" Type="http://schemas.openxmlformats.org/officeDocument/2006/relationships/image" Target="../media/image103.png"/><Relationship Id="rId4" Type="http://schemas.openxmlformats.org/officeDocument/2006/relationships/image" Target="../media/image107.svg"/><Relationship Id="rId9" Type="http://schemas.openxmlformats.org/officeDocument/2006/relationships/image" Target="../media/image119.png"/><Relationship Id="rId14" Type="http://schemas.openxmlformats.org/officeDocument/2006/relationships/image" Target="../media/image113.png"/></Relationships>
</file>

<file path=ppt/slides/_rels/slide2.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9.png"/><Relationship Id="rId7" Type="http://schemas.openxmlformats.org/officeDocument/2006/relationships/image" Target="../media/image91.jpeg"/><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hyperlink" Target="https://www.linkedin.com/in/marcinjimenez" TargetMode="External"/><Relationship Id="rId5" Type="http://schemas.openxmlformats.org/officeDocument/2006/relationships/hyperlink" Target="Linkdln" TargetMode="External"/><Relationship Id="rId4" Type="http://schemas.openxmlformats.org/officeDocument/2006/relationships/image" Target="../media/image90.svg"/></Relationships>
</file>

<file path=ppt/slides/_rels/slide3.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89.png"/><Relationship Id="rId7" Type="http://schemas.openxmlformats.org/officeDocument/2006/relationships/image" Target="../media/image95.jpeg"/><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0.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8" Type="http://schemas.openxmlformats.org/officeDocument/2006/relationships/hyperlink" Target="https://microsoft.github.io/aihlsIgnited/" TargetMode="External"/><Relationship Id="rId13" Type="http://schemas.openxmlformats.org/officeDocument/2006/relationships/image" Target="../media/image101.png"/><Relationship Id="rId3" Type="http://schemas.openxmlformats.org/officeDocument/2006/relationships/slideLayout" Target="../slideLayouts/slideLayout68.xml"/><Relationship Id="rId7" Type="http://schemas.openxmlformats.org/officeDocument/2006/relationships/hyperlink" Target="https://github.com/microsoft/aihlsIgnited" TargetMode="External"/><Relationship Id="rId12" Type="http://schemas.openxmlformats.org/officeDocument/2006/relationships/image" Target="../media/image10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pmc.ncbi.nlm.nih.gov/articles/PMC6372467/pdf/hir-25-1.pdf" TargetMode="External"/><Relationship Id="rId11" Type="http://schemas.openxmlformats.org/officeDocument/2006/relationships/image" Target="../media/image99.png"/><Relationship Id="rId5" Type="http://schemas.openxmlformats.org/officeDocument/2006/relationships/image" Target="../media/image90.svg"/><Relationship Id="rId10" Type="http://schemas.openxmlformats.org/officeDocument/2006/relationships/image" Target="../media/image98.png"/><Relationship Id="rId4" Type="http://schemas.openxmlformats.org/officeDocument/2006/relationships/image" Target="../media/image89.png"/><Relationship Id="rId9" Type="http://schemas.openxmlformats.org/officeDocument/2006/relationships/image" Target="../media/image97.png"/></Relationships>
</file>

<file path=ppt/slides/_rels/slide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9.png"/><Relationship Id="rId7" Type="http://schemas.openxmlformats.org/officeDocument/2006/relationships/image" Target="../media/image102.jpeg"/><Relationship Id="rId2" Type="http://schemas.openxmlformats.org/officeDocument/2006/relationships/notesSlide" Target="../notesSlides/notesSlide4.xml"/><Relationship Id="rId1" Type="http://schemas.openxmlformats.org/officeDocument/2006/relationships/slideLayout" Target="../slideLayouts/slideLayout68.xml"/><Relationship Id="rId6" Type="http://schemas.openxmlformats.org/officeDocument/2006/relationships/hyperlink" Target="https://arxiv.org/pdf/2307.03109" TargetMode="External"/><Relationship Id="rId11" Type="http://schemas.openxmlformats.org/officeDocument/2006/relationships/image" Target="../media/image106.png"/><Relationship Id="rId5" Type="http://schemas.openxmlformats.org/officeDocument/2006/relationships/hyperlink" Target="https://pmc.ncbi.nlm.nih.gov/articles/PMC6372467/pdf/hir-25-1.pdf" TargetMode="External"/><Relationship Id="rId10" Type="http://schemas.openxmlformats.org/officeDocument/2006/relationships/image" Target="../media/image105.png"/><Relationship Id="rId4" Type="http://schemas.openxmlformats.org/officeDocument/2006/relationships/image" Target="../media/image90.svg"/><Relationship Id="rId9" Type="http://schemas.openxmlformats.org/officeDocument/2006/relationships/image" Target="../media/image104.png"/></Relationships>
</file>

<file path=ppt/slides/_rels/slide7.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89.png"/><Relationship Id="rId7"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68.xml"/><Relationship Id="rId6" Type="http://schemas.openxmlformats.org/officeDocument/2006/relationships/image" Target="../media/image109.png"/><Relationship Id="rId5" Type="http://schemas.openxmlformats.org/officeDocument/2006/relationships/image" Target="../media/image108.png"/><Relationship Id="rId10" Type="http://schemas.openxmlformats.org/officeDocument/2006/relationships/hyperlink" Target="https://arxiv.org/pdf/2307.03109" TargetMode="External"/><Relationship Id="rId4" Type="http://schemas.openxmlformats.org/officeDocument/2006/relationships/image" Target="../media/image107.svg"/><Relationship Id="rId9" Type="http://schemas.openxmlformats.org/officeDocument/2006/relationships/hyperlink" Target="https://pmc.ncbi.nlm.nih.gov/articles/PMC6372467/pdf/hir-25-1.pdf"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89.png"/><Relationship Id="rId7" Type="http://schemas.openxmlformats.org/officeDocument/2006/relationships/image" Target="../media/image103.png"/><Relationship Id="rId12"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68.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106.png"/><Relationship Id="rId15" Type="http://schemas.openxmlformats.org/officeDocument/2006/relationships/hyperlink" Target="https://hai.stanford.edu/news/holistic-evaluation-of-large-language-models-for-medical-applications" TargetMode="External"/><Relationship Id="rId10" Type="http://schemas.openxmlformats.org/officeDocument/2006/relationships/image" Target="../media/image111.png"/><Relationship Id="rId4" Type="http://schemas.openxmlformats.org/officeDocument/2006/relationships/image" Target="../media/image107.svg"/><Relationship Id="rId9" Type="http://schemas.openxmlformats.org/officeDocument/2006/relationships/image" Target="../media/image110.png"/><Relationship Id="rId14" Type="http://schemas.openxmlformats.org/officeDocument/2006/relationships/hyperlink" Target="https://pmc.ncbi.nlm.nih.gov/articles/PMC6372467/pdf/hir-25-1.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15.png"/><Relationship Id="rId2" Type="http://schemas.openxmlformats.org/officeDocument/2006/relationships/notesSlide" Target="../notesSlides/notesSlide7.xml"/><Relationship Id="rId1" Type="http://schemas.openxmlformats.org/officeDocument/2006/relationships/slideLayout" Target="../slideLayouts/slideLayout68.xml"/><Relationship Id="rId6" Type="http://schemas.openxmlformats.org/officeDocument/2006/relationships/hyperlink" Target="https://learn.microsoft.com/en-us/azure/ai-foundry/concepts/evaluation-approach-gen-ai" TargetMode="External"/><Relationship Id="rId5" Type="http://schemas.openxmlformats.org/officeDocument/2006/relationships/hyperlink" Target="https://pmc.ncbi.nlm.nih.gov/articles/PMC6372467/pdf/hir-25-1.pdf" TargetMode="External"/><Relationship Id="rId4" Type="http://schemas.openxmlformats.org/officeDocument/2006/relationships/image" Target="../media/image10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I_HLS_Ignited">
            <a:hlinkClick r:id="" action="ppaction://media"/>
            <a:extLst>
              <a:ext uri="{FF2B5EF4-FFF2-40B4-BE49-F238E27FC236}">
                <a16:creationId xmlns:a16="http://schemas.microsoft.com/office/drawing/2014/main" id="{2B2B25AF-6DC3-9571-9E7B-4D94EA32D5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84162" y="-143220"/>
            <a:ext cx="21960324" cy="7144439"/>
          </a:xfrm>
          <a:prstGeom prst="rect">
            <a:avLst/>
          </a:prstGeom>
        </p:spPr>
      </p:pic>
      <p:sp>
        <p:nvSpPr>
          <p:cNvPr id="2" name="Title 1">
            <a:extLst>
              <a:ext uri="{FF2B5EF4-FFF2-40B4-BE49-F238E27FC236}">
                <a16:creationId xmlns:a16="http://schemas.microsoft.com/office/drawing/2014/main" id="{25C454A1-5CF1-206E-0E5E-D2B529849F60}"/>
              </a:ext>
            </a:extLst>
          </p:cNvPr>
          <p:cNvSpPr>
            <a:spLocks noGrp="1"/>
          </p:cNvSpPr>
          <p:nvPr>
            <p:ph type="title"/>
          </p:nvPr>
        </p:nvSpPr>
        <p:spPr>
          <a:xfrm>
            <a:off x="7502792" y="4197782"/>
            <a:ext cx="3429018" cy="1938992"/>
          </a:xfrm>
        </p:spPr>
        <p:txBody>
          <a:bodyPr/>
          <a:lstStyle/>
          <a:p>
            <a:r>
              <a:rPr lang="en-US" sz="2400" b="1" i="1">
                <a:latin typeface="-apple-system"/>
              </a:rPr>
              <a:t>M</a:t>
            </a:r>
            <a:r>
              <a:rPr lang="en-US" sz="2400" b="1" i="1">
                <a:effectLst/>
                <a:latin typeface="-apple-system"/>
              </a:rPr>
              <a:t>onitoring and Evaluating LLMs in Clinical Contexts with Azure AI Foundry</a:t>
            </a:r>
            <a:br>
              <a:rPr lang="en-US" sz="2400" b="1" i="0">
                <a:effectLst/>
                <a:latin typeface="-apple-system"/>
              </a:rPr>
            </a:br>
            <a:br>
              <a:rPr lang="en-US" sz="1800" i="0">
                <a:effectLst/>
                <a:latin typeface="-apple-system"/>
              </a:rPr>
            </a:br>
            <a:r>
              <a:rPr lang="en-US" sz="1800" i="0">
                <a:effectLst/>
                <a:latin typeface="-apple-system"/>
              </a:rPr>
              <a:t>FY25 Session 2 </a:t>
            </a:r>
            <a:br>
              <a:rPr lang="en-US" sz="1800" i="0">
                <a:effectLst/>
                <a:latin typeface="-apple-system"/>
              </a:rPr>
            </a:br>
            <a:r>
              <a:rPr lang="en-US" sz="1800" i="0">
                <a:effectLst/>
                <a:latin typeface="-apple-system"/>
              </a:rPr>
              <a:t>Upcoming sessions </a:t>
            </a:r>
            <a:r>
              <a:rPr lang="en-US" sz="1800" b="1" i="0">
                <a:effectLst/>
                <a:latin typeface="-apple-system"/>
                <a:hlinkClick r:id="rId6">
                  <a:extLst>
                    <a:ext uri="{A12FA001-AC4F-418D-AE19-62706E023703}">
                      <ahyp:hlinkClr xmlns:ahyp="http://schemas.microsoft.com/office/drawing/2018/hyperlinkcolor" val="tx"/>
                    </a:ext>
                  </a:extLst>
                </a:hlinkClick>
              </a:rPr>
              <a:t>here</a:t>
            </a:r>
            <a:endParaRPr lang="en-US" sz="1800" b="1"/>
          </a:p>
        </p:txBody>
      </p:sp>
    </p:spTree>
    <p:extLst>
      <p:ext uri="{BB962C8B-B14F-4D97-AF65-F5344CB8AC3E}">
        <p14:creationId xmlns:p14="http://schemas.microsoft.com/office/powerpoint/2010/main" val="2629303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410A85-DE6F-E7C0-B71A-E7F1F0F94E71}"/>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1AB6B46E-7C23-9861-2B4C-FE3831C8343D}"/>
              </a:ext>
              <a:ext uri="{C183D7F6-B498-43B3-948B-1728B52AA6E4}">
                <adec:decorative xmlns:adec="http://schemas.microsoft.com/office/drawing/2017/decorative" val="1"/>
              </a:ext>
            </a:extLst>
          </p:cNvPr>
          <p:cNvSpPr/>
          <p:nvPr/>
        </p:nvSpPr>
        <p:spPr>
          <a:xfrm>
            <a:off x="-34081"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3A3312BE-FCDF-7D05-2526-5ABF4535AA8C}"/>
              </a:ext>
              <a:ext uri="{C183D7F6-B498-43B3-948B-1728B52AA6E4}">
                <adec:decorative xmlns:adec="http://schemas.microsoft.com/office/drawing/2017/decorative" val="1"/>
              </a:ext>
            </a:extLst>
          </p:cNvPr>
          <p:cNvGrpSpPr/>
          <p:nvPr/>
        </p:nvGrpSpPr>
        <p:grpSpPr>
          <a:xfrm rot="19720801">
            <a:off x="1195618" y="-3154058"/>
            <a:ext cx="13298696" cy="12013754"/>
            <a:chOff x="-6806101" y="232531"/>
            <a:chExt cx="3322108" cy="3001123"/>
          </a:xfrm>
        </p:grpSpPr>
        <p:grpSp>
          <p:nvGrpSpPr>
            <p:cNvPr id="4" name="Group 3">
              <a:extLst>
                <a:ext uri="{FF2B5EF4-FFF2-40B4-BE49-F238E27FC236}">
                  <a16:creationId xmlns:a16="http://schemas.microsoft.com/office/drawing/2014/main" id="{2070A760-076A-9EE7-34ED-2BD51E82D785}"/>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74585079-4B8F-8790-3B44-709FD433211A}"/>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2907C14B-F6DF-330A-6B5F-D1AA23DD34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4AD075B5-B933-460A-0DEA-EE54263BFB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158B5959-A956-60E5-086F-E6DA868D471D}"/>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C48B4022-DF6F-911F-7721-57651347294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CF15CF75-FED7-181F-28D8-3E6ECCE4AE2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23BE8DDB-1A8C-E184-BA47-F3E27A48CADC}"/>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0E00FB7E-5A92-4D39-763B-FB8DC921F9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F75AD913-0E14-C2D6-5622-FA7CF87B14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79B143C8-E579-547E-7D6F-B40E291E5EF0}"/>
                </a:ext>
              </a:extLst>
            </p:cNvPr>
            <p:cNvGrpSpPr/>
            <p:nvPr/>
          </p:nvGrpSpPr>
          <p:grpSpPr>
            <a:xfrm rot="17096485">
              <a:off x="-6289091" y="799971"/>
              <a:ext cx="2039455" cy="2103885"/>
              <a:chOff x="4071312" y="2489702"/>
              <a:chExt cx="3527293" cy="3638722"/>
            </a:xfrm>
            <a:noFill/>
          </p:grpSpPr>
          <p:sp>
            <p:nvSpPr>
              <p:cNvPr id="45" name="Freeform: Shape 44">
                <a:extLst>
                  <a:ext uri="{FF2B5EF4-FFF2-40B4-BE49-F238E27FC236}">
                    <a16:creationId xmlns:a16="http://schemas.microsoft.com/office/drawing/2014/main" id="{10607F90-7A0F-AC75-80D5-0E6F89453F5E}"/>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B43CA722-5353-55CA-560E-FC67E2061073}"/>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7D4515E3-8481-CA92-4F8F-EAAB0E6DACEC}"/>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CE17A014-9B49-6449-6C78-498175608AEE}"/>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A1D6CC82-7EBE-E8A4-D16B-96C6BEDEDAA5}"/>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2432A891-24A9-A76B-4681-98E4BA63C39F}"/>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72544516-0AB8-1C44-9A31-0C102DB4BEA6}"/>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9D8745E0-7A23-B92F-9CD3-9EF1C84A8F85}"/>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9B57A888-A074-850B-3E24-6F9E1CC4D215}"/>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86A1F20F-2DE6-DC2F-CB60-78C497AB90DB}"/>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0BE709E7-2743-0537-7C29-0E3658C8D6BF}"/>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A46D9FBD-59E8-5CE7-4B1E-2CB478BE573C}"/>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0DFF72B0-497D-BAE6-1888-913A9745E739}"/>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F66969F6-E604-B692-238B-2DB8CC490A19}"/>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73B7CBE6-2392-E292-0FF2-6F26750082CA}"/>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DD831AA6-0664-1180-7CBF-D7D437CB0E8A}"/>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DCC053EE-7E88-BF4A-3CCC-D37211276AC9}"/>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F70A1711-863A-539C-4FD5-95D6AA0CEB7C}"/>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0B54FD76-AD8A-5708-3639-FA964E875A34}"/>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20514CBD-2BD9-03F1-C206-A1DED544AAAF}"/>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CEF0FA26-B575-4C5F-7CC0-6D3DDE24F946}"/>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FD968F13-C7F6-7286-7D75-156CE57C8CDC}"/>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11097811-F33F-7869-DF35-665078C72A00}"/>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71EA2FD3-C0B2-D7B4-C4FF-2C11AD96329A}"/>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830EE573-B8C4-66BD-64EA-80E4B038E7BF}"/>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FB7314AF-AB03-4284-9845-5FDC006B632E}"/>
                </a:ext>
              </a:extLst>
            </p:cNvPr>
            <p:cNvGrpSpPr/>
            <p:nvPr/>
          </p:nvGrpSpPr>
          <p:grpSpPr>
            <a:xfrm rot="493675">
              <a:off x="-6806101" y="683791"/>
              <a:ext cx="3322108" cy="2161678"/>
              <a:chOff x="3224705" y="2448010"/>
              <a:chExt cx="5745675" cy="3738674"/>
            </a:xfrm>
            <a:noFill/>
          </p:grpSpPr>
          <p:sp>
            <p:nvSpPr>
              <p:cNvPr id="21" name="Freeform: Shape 20">
                <a:extLst>
                  <a:ext uri="{FF2B5EF4-FFF2-40B4-BE49-F238E27FC236}">
                    <a16:creationId xmlns:a16="http://schemas.microsoft.com/office/drawing/2014/main" id="{7D386296-12D6-DFBE-5B5F-E97258153EBA}"/>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4F70BE7E-4F71-2898-540D-4D1514963F71}"/>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7C2FEFE1-46D7-1569-3197-5420627DE0E2}"/>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BEAB468E-48C9-DE32-E9E4-4B29DBABF99C}"/>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8D4A2FA7-1BEB-BAF7-F116-3A9447A3BBAD}"/>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C6A3DD81-ACB1-8A2B-2E5F-91F1DB24EC23}"/>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BB9AFF83-6395-2AD6-85B0-A8CCFD2AF7D4}"/>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732CED06-8170-8FB0-244A-F00E881ED306}"/>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09D9EA47-66C7-560B-21CD-F04CF53A6D05}"/>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21317A2D-6425-6F6A-71AE-14C93573D3DD}"/>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C0E5AD3D-AB20-71DC-1F88-B99751FBE228}"/>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50140D71-E41D-E987-5664-09A46E004344}"/>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B7E2DD84-3072-A12A-2980-2D06CD47E90E}"/>
                </a:ext>
              </a:extLst>
            </p:cNvPr>
            <p:cNvGrpSpPr/>
            <p:nvPr/>
          </p:nvGrpSpPr>
          <p:grpSpPr>
            <a:xfrm rot="2104378">
              <a:off x="-6412180" y="232531"/>
              <a:ext cx="2239898" cy="2863531"/>
              <a:chOff x="4061078" y="1549502"/>
              <a:chExt cx="3873961" cy="4952549"/>
            </a:xfrm>
            <a:noFill/>
          </p:grpSpPr>
          <p:sp>
            <p:nvSpPr>
              <p:cNvPr id="9" name="Freeform: Shape 8">
                <a:extLst>
                  <a:ext uri="{FF2B5EF4-FFF2-40B4-BE49-F238E27FC236}">
                    <a16:creationId xmlns:a16="http://schemas.microsoft.com/office/drawing/2014/main" id="{0C54F1AF-D9AE-76BE-EDFB-86CD6B162E3E}"/>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6399F5E2-922D-5BE2-4516-5B4E754554EC}"/>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6B31EA0A-3018-56BF-B09F-9F9B0D5EFFE9}"/>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EE3221D2-345F-4490-028E-AF9B08118681}"/>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23836B07-2484-D070-82C1-101AE0576AED}"/>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A6BA0ECA-7E7B-CCB7-EE6B-18D60D4C78EC}"/>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2BCDBB1A-90F9-562E-0685-32AD90C4D6C3}"/>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4F492173-DD7E-A5E8-9ACD-9FB06782DD8A}"/>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8FBA2D46-F587-FE9D-BE80-ECBF98BCC437}"/>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B062A4B7-6C5D-FB57-4F0E-23CAF2775614}"/>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59C653A5-6D6E-12CE-3A13-53EC66146A1A}"/>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5656D3A6-23C1-1A6D-F354-61AB3F405570}"/>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CBFA48E8-1109-F4DA-BF5D-E80E215022FD}"/>
              </a:ext>
              <a:ext uri="{C183D7F6-B498-43B3-948B-1728B52AA6E4}">
                <adec:decorative xmlns:adec="http://schemas.microsoft.com/office/drawing/2017/decorative" val="1"/>
              </a:ext>
            </a:extLst>
          </p:cNvPr>
          <p:cNvSpPr/>
          <p:nvPr/>
        </p:nvSpPr>
        <p:spPr bwMode="auto">
          <a:xfrm>
            <a:off x="604524" y="841319"/>
            <a:ext cx="11007860" cy="5205253"/>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 name="Title 3">
            <a:extLst>
              <a:ext uri="{FF2B5EF4-FFF2-40B4-BE49-F238E27FC236}">
                <a16:creationId xmlns:a16="http://schemas.microsoft.com/office/drawing/2014/main" id="{4DC39908-E4AE-B95C-7596-3ED00125DFE3}"/>
              </a:ext>
            </a:extLst>
          </p:cNvPr>
          <p:cNvSpPr txBox="1">
            <a:spLocks/>
          </p:cNvSpPr>
          <p:nvPr/>
        </p:nvSpPr>
        <p:spPr>
          <a:xfrm>
            <a:off x="2827026" y="139825"/>
            <a:ext cx="7667696"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Building A LLMOps Framework</a:t>
            </a:r>
          </a:p>
        </p:txBody>
      </p:sp>
      <p:sp>
        <p:nvSpPr>
          <p:cNvPr id="77" name="Text Placeholder 6">
            <a:extLst>
              <a:ext uri="{FF2B5EF4-FFF2-40B4-BE49-F238E27FC236}">
                <a16:creationId xmlns:a16="http://schemas.microsoft.com/office/drawing/2014/main" id="{2152B500-6548-EC56-4CD3-6DF2554B9791}"/>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sp>
        <p:nvSpPr>
          <p:cNvPr id="257" name="Text Placeholder 13">
            <a:hlinkClick r:id="rId5"/>
            <a:extLst>
              <a:ext uri="{FF2B5EF4-FFF2-40B4-BE49-F238E27FC236}">
                <a16:creationId xmlns:a16="http://schemas.microsoft.com/office/drawing/2014/main" id="{D88A5A5D-F5FB-3FC5-3053-E2D656D54853}"/>
              </a:ext>
            </a:extLst>
          </p:cNvPr>
          <p:cNvSpPr>
            <a:spLocks noGrp="1"/>
          </p:cNvSpPr>
          <p:nvPr/>
        </p:nvSpPr>
        <p:spPr>
          <a:xfrm>
            <a:off x="778844" y="6373348"/>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dirty="0">
                <a:ln>
                  <a:noFill/>
                </a:ln>
                <a:solidFill>
                  <a:srgbClr val="000000"/>
                </a:solidFill>
                <a:effectLst/>
                <a:uLnTx/>
                <a:uFillTx/>
                <a:latin typeface="Segoe Sans Text"/>
                <a:ea typeface="+mn-ea"/>
                <a:cs typeface="Segoe Sans Text" pitchFamily="2" charset="0"/>
              </a:rPr>
              <a:t>Source: </a:t>
            </a:r>
            <a:r>
              <a:rPr kumimoji="0" lang="en-CA" sz="1122" b="0" i="0" u="none" strike="noStrike" kern="1200" cap="none" spc="0" normalizeH="0" baseline="0" noProof="0" dirty="0">
                <a:ln>
                  <a:noFill/>
                </a:ln>
                <a:solidFill>
                  <a:srgbClr val="000000"/>
                </a:solidFill>
                <a:effectLst/>
                <a:uLnTx/>
                <a:uFillTx/>
                <a:latin typeface="Segoe Sans Text"/>
                <a:ea typeface="+mn-ea"/>
                <a:cs typeface="Segoe Sans Text" pitchFamily="2" charset="0"/>
                <a:hlinkClick r:id="rId6"/>
              </a:rPr>
              <a:t>Evaluations-Metrics</a:t>
            </a:r>
            <a:r>
              <a:rPr kumimoji="0" lang="en-CA" sz="1122" b="0" i="0" u="none" strike="noStrike" kern="1200" cap="none" spc="0" normalizeH="0" baseline="0" noProof="0" dirty="0">
                <a:ln>
                  <a:noFill/>
                </a:ln>
                <a:solidFill>
                  <a:srgbClr val="000000"/>
                </a:solidFill>
                <a:effectLst/>
                <a:uLnTx/>
                <a:uFillTx/>
                <a:latin typeface="Segoe Sans Text"/>
                <a:ea typeface="+mn-ea"/>
                <a:cs typeface="Segoe Sans Text" pitchFamily="2" charset="0"/>
              </a:rPr>
              <a:t>, </a:t>
            </a:r>
            <a:r>
              <a:rPr kumimoji="0" lang="en-CA" sz="1122" b="0" i="0" u="none" strike="noStrike" kern="1200" cap="none" spc="0" normalizeH="0" baseline="0" noProof="0" dirty="0">
                <a:ln>
                  <a:noFill/>
                </a:ln>
                <a:solidFill>
                  <a:srgbClr val="000000"/>
                </a:solidFill>
                <a:effectLst/>
                <a:uLnTx/>
                <a:uFillTx/>
                <a:latin typeface="Segoe Sans Text"/>
                <a:ea typeface="+mn-ea"/>
                <a:cs typeface="Segoe Sans Text" pitchFamily="2" charset="0"/>
                <a:hlinkClick r:id="rId7"/>
              </a:rPr>
              <a:t>MEDEC</a:t>
            </a:r>
            <a:r>
              <a:rPr kumimoji="0" lang="en-CA" sz="1122" b="0" i="0" u="none" strike="noStrike" kern="1200" cap="none" spc="0" normalizeH="0" baseline="0" noProof="0" dirty="0">
                <a:ln>
                  <a:noFill/>
                </a:ln>
                <a:solidFill>
                  <a:srgbClr val="000000"/>
                </a:solidFill>
                <a:effectLst/>
                <a:uLnTx/>
                <a:uFillTx/>
                <a:latin typeface="Segoe Sans Text"/>
                <a:ea typeface="+mn-ea"/>
                <a:cs typeface="Segoe Sans Text" pitchFamily="2" charset="0"/>
              </a:rPr>
              <a:t>, </a:t>
            </a:r>
            <a:r>
              <a:rPr kumimoji="0" lang="en-CA" sz="1122" b="0" i="0" u="none" strike="noStrike" kern="1200" cap="none" spc="0" normalizeH="0" baseline="0" noProof="0" dirty="0">
                <a:ln>
                  <a:noFill/>
                </a:ln>
                <a:solidFill>
                  <a:srgbClr val="000000"/>
                </a:solidFill>
                <a:effectLst/>
                <a:uLnTx/>
                <a:uFillTx/>
                <a:latin typeface="Segoe Sans Text"/>
                <a:ea typeface="+mn-ea"/>
                <a:cs typeface="Segoe Sans Text" pitchFamily="2" charset="0"/>
                <a:hlinkClick r:id="rId8"/>
              </a:rPr>
              <a:t>Red Team</a:t>
            </a:r>
            <a:endParaRPr kumimoji="0" lang="en-CA" sz="1122" b="0" i="0" u="none" strike="noStrike" kern="1200" cap="none" spc="0" normalizeH="0" baseline="0" noProof="0" dirty="0">
              <a:ln>
                <a:noFill/>
              </a:ln>
              <a:solidFill>
                <a:srgbClr val="000000"/>
              </a:solidFill>
              <a:effectLst/>
              <a:uLnTx/>
              <a:uFillTx/>
              <a:latin typeface="Segoe Sans Text"/>
              <a:ea typeface="+mn-ea"/>
              <a:cs typeface="Segoe Sans Text" pitchFamily="2" charset="0"/>
            </a:endParaRPr>
          </a:p>
        </p:txBody>
      </p:sp>
      <p:sp>
        <p:nvSpPr>
          <p:cNvPr id="66" name="Rectangle: Rounded Corners 2">
            <a:extLst>
              <a:ext uri="{FF2B5EF4-FFF2-40B4-BE49-F238E27FC236}">
                <a16:creationId xmlns:a16="http://schemas.microsoft.com/office/drawing/2014/main" id="{35572EA5-36FD-7430-BE58-47609FE0D639}"/>
              </a:ext>
            </a:extLst>
          </p:cNvPr>
          <p:cNvSpPr/>
          <p:nvPr/>
        </p:nvSpPr>
        <p:spPr>
          <a:xfrm>
            <a:off x="2841842" y="2202951"/>
            <a:ext cx="2917057" cy="3321820"/>
          </a:xfrm>
          <a:prstGeom prst="roundRect">
            <a:avLst/>
          </a:prstGeom>
          <a:solidFill>
            <a:srgbClr val="FFFFFF"/>
          </a:solidFill>
          <a:ln w="9525" cap="flat" cmpd="sng" algn="ctr">
            <a:solidFill>
              <a:schemeClr val="tx2">
                <a:lumMod val="50000"/>
                <a:lumOff val="50000"/>
              </a:schemeClr>
            </a:solid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9" name="Rectangle: Rounded Corners 2">
            <a:extLst>
              <a:ext uri="{FF2B5EF4-FFF2-40B4-BE49-F238E27FC236}">
                <a16:creationId xmlns:a16="http://schemas.microsoft.com/office/drawing/2014/main" id="{DA3B1062-3DA4-BF64-6A64-9A6EE91587FA}"/>
              </a:ext>
            </a:extLst>
          </p:cNvPr>
          <p:cNvSpPr/>
          <p:nvPr/>
        </p:nvSpPr>
        <p:spPr>
          <a:xfrm>
            <a:off x="6873988" y="2255400"/>
            <a:ext cx="2947489" cy="3249721"/>
          </a:xfrm>
          <a:prstGeom prst="roundRect">
            <a:avLst/>
          </a:prstGeom>
          <a:solidFill>
            <a:srgbClr val="FFFFFF"/>
          </a:solidFill>
          <a:ln w="9525" cap="flat" cmpd="sng" algn="ctr">
            <a:solidFill>
              <a:schemeClr val="tx2">
                <a:lumMod val="50000"/>
                <a:lumOff val="50000"/>
              </a:schemeClr>
            </a:solid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0" name="Title 3">
            <a:extLst>
              <a:ext uri="{FF2B5EF4-FFF2-40B4-BE49-F238E27FC236}">
                <a16:creationId xmlns:a16="http://schemas.microsoft.com/office/drawing/2014/main" id="{4CEF9D5B-AC39-2B98-2D1E-2CB4B68CA9F1}"/>
              </a:ext>
            </a:extLst>
          </p:cNvPr>
          <p:cNvSpPr txBox="1">
            <a:spLocks/>
          </p:cNvSpPr>
          <p:nvPr/>
        </p:nvSpPr>
        <p:spPr>
          <a:xfrm>
            <a:off x="3883333" y="918763"/>
            <a:ext cx="5097294"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endParaRPr lang="en-US" sz="2400" dirty="0">
              <a:solidFill>
                <a:schemeClr val="accent1"/>
              </a:solidFill>
            </a:endParaRPr>
          </a:p>
        </p:txBody>
      </p:sp>
      <p:pic>
        <p:nvPicPr>
          <p:cNvPr id="73" name="Picture 72">
            <a:extLst>
              <a:ext uri="{FF2B5EF4-FFF2-40B4-BE49-F238E27FC236}">
                <a16:creationId xmlns:a16="http://schemas.microsoft.com/office/drawing/2014/main" id="{0A1C2AC1-CC42-9964-6860-E48AD9F22B37}"/>
              </a:ext>
            </a:extLst>
          </p:cNvPr>
          <p:cNvPicPr>
            <a:picLocks noChangeAspect="1"/>
          </p:cNvPicPr>
          <p:nvPr/>
        </p:nvPicPr>
        <p:blipFill>
          <a:blip r:embed="rId9"/>
          <a:stretch>
            <a:fillRect/>
          </a:stretch>
        </p:blipFill>
        <p:spPr>
          <a:xfrm>
            <a:off x="1255368" y="3281011"/>
            <a:ext cx="952500" cy="952500"/>
          </a:xfrm>
          <a:prstGeom prst="rect">
            <a:avLst/>
          </a:prstGeom>
        </p:spPr>
      </p:pic>
      <p:sp>
        <p:nvSpPr>
          <p:cNvPr id="78" name="Title 3">
            <a:extLst>
              <a:ext uri="{FF2B5EF4-FFF2-40B4-BE49-F238E27FC236}">
                <a16:creationId xmlns:a16="http://schemas.microsoft.com/office/drawing/2014/main" id="{919F8B09-7D88-4CF8-A8FB-80D677A16EE7}"/>
              </a:ext>
            </a:extLst>
          </p:cNvPr>
          <p:cNvSpPr txBox="1">
            <a:spLocks/>
          </p:cNvSpPr>
          <p:nvPr/>
        </p:nvSpPr>
        <p:spPr>
          <a:xfrm>
            <a:off x="970835" y="3053080"/>
            <a:ext cx="2244152" cy="42018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1400" dirty="0"/>
              <a:t>LLM-as-a-Judge</a:t>
            </a:r>
            <a:endParaRPr lang="en-US" sz="1400" dirty="0">
              <a:solidFill>
                <a:schemeClr val="accent1"/>
              </a:solidFill>
            </a:endParaRPr>
          </a:p>
        </p:txBody>
      </p:sp>
      <p:pic>
        <p:nvPicPr>
          <p:cNvPr id="79" name="Picture 78" descr="A blue square with a white star&#10;&#10;Description automatically generated">
            <a:extLst>
              <a:ext uri="{FF2B5EF4-FFF2-40B4-BE49-F238E27FC236}">
                <a16:creationId xmlns:a16="http://schemas.microsoft.com/office/drawing/2014/main" id="{BF0D738D-C886-4CE7-CBDD-74A901ECD64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5322" y="3543690"/>
            <a:ext cx="434520" cy="434520"/>
          </a:xfrm>
          <a:prstGeom prst="rect">
            <a:avLst/>
          </a:prstGeom>
        </p:spPr>
      </p:pic>
      <p:sp>
        <p:nvSpPr>
          <p:cNvPr id="80" name="TextBox 79">
            <a:extLst>
              <a:ext uri="{FF2B5EF4-FFF2-40B4-BE49-F238E27FC236}">
                <a16:creationId xmlns:a16="http://schemas.microsoft.com/office/drawing/2014/main" id="{A268F729-AB70-0A0F-C220-AB43D785F691}"/>
              </a:ext>
            </a:extLst>
          </p:cNvPr>
          <p:cNvSpPr txBox="1"/>
          <p:nvPr/>
        </p:nvSpPr>
        <p:spPr>
          <a:xfrm>
            <a:off x="649136" y="3896381"/>
            <a:ext cx="552522"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LLM</a:t>
            </a:r>
          </a:p>
        </p:txBody>
      </p:sp>
      <p:cxnSp>
        <p:nvCxnSpPr>
          <p:cNvPr id="81" name="Elbow Connector 7200">
            <a:extLst>
              <a:ext uri="{FF2B5EF4-FFF2-40B4-BE49-F238E27FC236}">
                <a16:creationId xmlns:a16="http://schemas.microsoft.com/office/drawing/2014/main" id="{E749A1E1-6651-63B4-BB53-0712586E8D69}"/>
              </a:ext>
            </a:extLst>
          </p:cNvPr>
          <p:cNvCxnSpPr>
            <a:cxnSpLocks/>
          </p:cNvCxnSpPr>
          <p:nvPr/>
        </p:nvCxnSpPr>
        <p:spPr>
          <a:xfrm>
            <a:off x="1027060" y="3746224"/>
            <a:ext cx="389566" cy="50896"/>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83" name="!! Purple box">
            <a:extLst>
              <a:ext uri="{FF2B5EF4-FFF2-40B4-BE49-F238E27FC236}">
                <a16:creationId xmlns:a16="http://schemas.microsoft.com/office/drawing/2014/main" id="{CE715D29-305A-46DD-2B72-EBE5F40B1CAF}"/>
              </a:ext>
            </a:extLst>
          </p:cNvPr>
          <p:cNvSpPr txBox="1"/>
          <p:nvPr/>
        </p:nvSpPr>
        <p:spPr>
          <a:xfrm>
            <a:off x="4653674" y="929374"/>
            <a:ext cx="3191837" cy="496757"/>
          </a:xfrm>
          <a:prstGeom prst="roundRect">
            <a:avLst>
              <a:gd name="adj" fmla="val 16667"/>
            </a:avLst>
          </a:prstGeom>
          <a:solidFill>
            <a:schemeClr val="accent2">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dirty="0">
                <a:latin typeface="Segoe Sans Text Semibold"/>
              </a:rPr>
              <a:t>Evaluations Dimensions</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84" name="!! Purple box">
            <a:extLst>
              <a:ext uri="{FF2B5EF4-FFF2-40B4-BE49-F238E27FC236}">
                <a16:creationId xmlns:a16="http://schemas.microsoft.com/office/drawing/2014/main" id="{C65CE512-A85D-3E43-AFB4-83C9FE40B9EA}"/>
              </a:ext>
            </a:extLst>
          </p:cNvPr>
          <p:cNvSpPr txBox="1"/>
          <p:nvPr/>
        </p:nvSpPr>
        <p:spPr>
          <a:xfrm>
            <a:off x="3374528" y="1610314"/>
            <a:ext cx="1746970" cy="403208"/>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Quality</a:t>
            </a:r>
          </a:p>
        </p:txBody>
      </p:sp>
      <p:sp>
        <p:nvSpPr>
          <p:cNvPr id="85" name="!! Purple box">
            <a:extLst>
              <a:ext uri="{FF2B5EF4-FFF2-40B4-BE49-F238E27FC236}">
                <a16:creationId xmlns:a16="http://schemas.microsoft.com/office/drawing/2014/main" id="{14531712-C1C1-2B97-E6DC-1B7E62D249B2}"/>
              </a:ext>
            </a:extLst>
          </p:cNvPr>
          <p:cNvSpPr txBox="1"/>
          <p:nvPr/>
        </p:nvSpPr>
        <p:spPr>
          <a:xfrm>
            <a:off x="7481723" y="1610314"/>
            <a:ext cx="1635638" cy="403208"/>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Responsible</a:t>
            </a:r>
            <a:r>
              <a:rPr kumimoji="0" lang="en-US" sz="1000" b="1" i="0" u="none" strike="noStrike" kern="1200" cap="none" spc="0" normalizeH="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 AI</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cxnSp>
        <p:nvCxnSpPr>
          <p:cNvPr id="86" name="Elbow Connector 7200">
            <a:extLst>
              <a:ext uri="{FF2B5EF4-FFF2-40B4-BE49-F238E27FC236}">
                <a16:creationId xmlns:a16="http://schemas.microsoft.com/office/drawing/2014/main" id="{7745F300-A505-F2A9-D9A7-45FA44B11E4B}"/>
              </a:ext>
            </a:extLst>
          </p:cNvPr>
          <p:cNvCxnSpPr>
            <a:cxnSpLocks/>
            <a:stCxn id="83" idx="1"/>
            <a:endCxn id="84" idx="0"/>
          </p:cNvCxnSpPr>
          <p:nvPr/>
        </p:nvCxnSpPr>
        <p:spPr>
          <a:xfrm rot="10800000" flipV="1">
            <a:off x="4248014" y="1177752"/>
            <a:ext cx="405661" cy="432561"/>
          </a:xfrm>
          <a:prstGeom prst="bentConnector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9" name="Elbow Connector 7200">
            <a:extLst>
              <a:ext uri="{FF2B5EF4-FFF2-40B4-BE49-F238E27FC236}">
                <a16:creationId xmlns:a16="http://schemas.microsoft.com/office/drawing/2014/main" id="{847C5CB0-7724-6A51-A964-68850D47681A}"/>
              </a:ext>
            </a:extLst>
          </p:cNvPr>
          <p:cNvCxnSpPr>
            <a:cxnSpLocks/>
          </p:cNvCxnSpPr>
          <p:nvPr/>
        </p:nvCxnSpPr>
        <p:spPr>
          <a:xfrm rot="16200000" flipH="1">
            <a:off x="7835301" y="1164317"/>
            <a:ext cx="456541" cy="409940"/>
          </a:xfrm>
          <a:prstGeom prst="bentConnector3">
            <a:avLst>
              <a:gd name="adj1" fmla="val 6459"/>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CB93C9F3-ECB7-3EF8-4C12-69797DC23377}"/>
              </a:ext>
            </a:extLst>
          </p:cNvPr>
          <p:cNvPicPr>
            <a:picLocks noChangeAspect="1"/>
          </p:cNvPicPr>
          <p:nvPr/>
        </p:nvPicPr>
        <p:blipFill>
          <a:blip r:embed="rId11"/>
          <a:stretch>
            <a:fillRect/>
          </a:stretch>
        </p:blipFill>
        <p:spPr>
          <a:xfrm>
            <a:off x="5156401" y="5812964"/>
            <a:ext cx="727119" cy="761182"/>
          </a:xfrm>
          <a:prstGeom prst="rect">
            <a:avLst/>
          </a:prstGeom>
        </p:spPr>
      </p:pic>
      <p:sp>
        <p:nvSpPr>
          <p:cNvPr id="95" name="Title 3">
            <a:extLst>
              <a:ext uri="{FF2B5EF4-FFF2-40B4-BE49-F238E27FC236}">
                <a16:creationId xmlns:a16="http://schemas.microsoft.com/office/drawing/2014/main" id="{BE066540-355E-1286-C423-42B3D31287E6}"/>
              </a:ext>
            </a:extLst>
          </p:cNvPr>
          <p:cNvSpPr txBox="1">
            <a:spLocks/>
          </p:cNvSpPr>
          <p:nvPr/>
        </p:nvSpPr>
        <p:spPr>
          <a:xfrm>
            <a:off x="4356716" y="5648577"/>
            <a:ext cx="2650066" cy="42018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1400" dirty="0">
                <a:solidFill>
                  <a:schemeClr val="bg2">
                    <a:lumMod val="75000"/>
                  </a:schemeClr>
                </a:solidFill>
              </a:rPr>
              <a:t>Semantic/Classification Metrics</a:t>
            </a:r>
          </a:p>
        </p:txBody>
      </p:sp>
      <p:sp>
        <p:nvSpPr>
          <p:cNvPr id="96" name="!! Purple box">
            <a:extLst>
              <a:ext uri="{FF2B5EF4-FFF2-40B4-BE49-F238E27FC236}">
                <a16:creationId xmlns:a16="http://schemas.microsoft.com/office/drawing/2014/main" id="{3D9EEFA7-3B50-401E-1324-8E6553286859}"/>
              </a:ext>
            </a:extLst>
          </p:cNvPr>
          <p:cNvSpPr txBox="1"/>
          <p:nvPr/>
        </p:nvSpPr>
        <p:spPr>
          <a:xfrm>
            <a:off x="3105421" y="2582469"/>
            <a:ext cx="1115964" cy="468903"/>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00" b="1" dirty="0"/>
              <a:t>Groundedness</a:t>
            </a:r>
            <a:endParaRPr kumimoji="0" lang="en-US" sz="8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ndParaRPr>
          </a:p>
        </p:txBody>
      </p:sp>
      <p:sp>
        <p:nvSpPr>
          <p:cNvPr id="97" name="!! Purple box">
            <a:extLst>
              <a:ext uri="{FF2B5EF4-FFF2-40B4-BE49-F238E27FC236}">
                <a16:creationId xmlns:a16="http://schemas.microsoft.com/office/drawing/2014/main" id="{157C5CDC-223C-C931-7FF9-0F5B20764CD7}"/>
              </a:ext>
            </a:extLst>
          </p:cNvPr>
          <p:cNvSpPr txBox="1"/>
          <p:nvPr/>
        </p:nvSpPr>
        <p:spPr>
          <a:xfrm>
            <a:off x="3109570" y="3131836"/>
            <a:ext cx="1115964" cy="468903"/>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0" b="1" dirty="0">
                <a:solidFill>
                  <a:schemeClr val="bg1"/>
                </a:solidFill>
              </a:rPr>
              <a:t>Relevance</a:t>
            </a:r>
            <a:endParaRPr kumimoji="0" lang="en-US" sz="1000" b="1" i="0" u="none" strike="noStrike" kern="1200" cap="none" spc="0" normalizeH="0" baseline="0" noProof="0" dirty="0">
              <a:ln>
                <a:noFill/>
              </a:ln>
              <a:solidFill>
                <a:schemeClr val="bg1"/>
              </a:solidFill>
              <a:effectLst/>
              <a:uLnTx/>
              <a:uFillTx/>
              <a:latin typeface="Segoe Sans Text Semibold"/>
            </a:endParaRPr>
          </a:p>
        </p:txBody>
      </p:sp>
      <p:sp>
        <p:nvSpPr>
          <p:cNvPr id="104" name="!! Purple box">
            <a:extLst>
              <a:ext uri="{FF2B5EF4-FFF2-40B4-BE49-F238E27FC236}">
                <a16:creationId xmlns:a16="http://schemas.microsoft.com/office/drawing/2014/main" id="{AF389CC8-80AD-ACD5-5495-E54B66F9B663}"/>
              </a:ext>
            </a:extLst>
          </p:cNvPr>
          <p:cNvSpPr txBox="1"/>
          <p:nvPr/>
        </p:nvSpPr>
        <p:spPr>
          <a:xfrm>
            <a:off x="3113435" y="3750850"/>
            <a:ext cx="1115964" cy="468903"/>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endParaRPr lang="en-US" sz="1000" b="1" dirty="0">
              <a:solidFill>
                <a:schemeClr val="bg1"/>
              </a:solidFill>
              <a:latin typeface="Segoe Sans Text Semibold"/>
            </a:endParaRPr>
          </a:p>
          <a:p>
            <a:pPr>
              <a:defRPr/>
            </a:pPr>
            <a:r>
              <a:rPr lang="en-US" sz="1000" b="1" dirty="0">
                <a:solidFill>
                  <a:schemeClr val="bg1"/>
                </a:solidFill>
                <a:latin typeface="Segoe Sans Text Semibold"/>
              </a:rPr>
              <a:t>T</a:t>
            </a:r>
            <a:r>
              <a:rPr lang="en-US" sz="800" b="1" dirty="0"/>
              <a:t>ool Call Accuracy</a:t>
            </a:r>
          </a:p>
          <a:p>
            <a:pPr lvl="0">
              <a:defRPr/>
            </a:pPr>
            <a:endParaRPr kumimoji="0" lang="en-US" sz="1000" b="1" i="0" u="none" strike="noStrike" kern="1200" cap="none" spc="0" normalizeH="0" baseline="0" noProof="0" dirty="0">
              <a:ln>
                <a:noFill/>
              </a:ln>
              <a:solidFill>
                <a:schemeClr val="bg1"/>
              </a:solidFill>
              <a:effectLst/>
              <a:uLnTx/>
              <a:uFillTx/>
              <a:latin typeface="Segoe Sans Text Semibold"/>
            </a:endParaRPr>
          </a:p>
        </p:txBody>
      </p:sp>
      <p:sp>
        <p:nvSpPr>
          <p:cNvPr id="105" name="!! Purple box">
            <a:extLst>
              <a:ext uri="{FF2B5EF4-FFF2-40B4-BE49-F238E27FC236}">
                <a16:creationId xmlns:a16="http://schemas.microsoft.com/office/drawing/2014/main" id="{67FB0A8D-52C7-AA74-CDE3-F4A4A51D2BE6}"/>
              </a:ext>
            </a:extLst>
          </p:cNvPr>
          <p:cNvSpPr txBox="1"/>
          <p:nvPr/>
        </p:nvSpPr>
        <p:spPr>
          <a:xfrm>
            <a:off x="3132049" y="4659289"/>
            <a:ext cx="1115964" cy="468903"/>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0" b="1" dirty="0">
                <a:latin typeface="Segoe Sans Text Semibold"/>
              </a:rPr>
              <a:t>AIClinic</a:t>
            </a:r>
          </a:p>
          <a:p>
            <a:pPr lvl="0">
              <a:defRPr/>
            </a:pPr>
            <a:r>
              <a:rPr lang="en-US" sz="1000" b="1" dirty="0">
                <a:latin typeface="Segoe Sans Text Semibold"/>
              </a:rPr>
              <a:t>(Custom)</a:t>
            </a:r>
          </a:p>
        </p:txBody>
      </p:sp>
      <p:sp>
        <p:nvSpPr>
          <p:cNvPr id="106" name="!! Purple box">
            <a:extLst>
              <a:ext uri="{FF2B5EF4-FFF2-40B4-BE49-F238E27FC236}">
                <a16:creationId xmlns:a16="http://schemas.microsoft.com/office/drawing/2014/main" id="{7B7A0DFA-528B-364C-D3F4-EE4B7B394249}"/>
              </a:ext>
            </a:extLst>
          </p:cNvPr>
          <p:cNvSpPr txBox="1"/>
          <p:nvPr/>
        </p:nvSpPr>
        <p:spPr>
          <a:xfrm>
            <a:off x="4327602" y="2572711"/>
            <a:ext cx="1124894" cy="452613"/>
          </a:xfrm>
          <a:prstGeom prst="roundRect">
            <a:avLst>
              <a:gd name="adj" fmla="val 16667"/>
            </a:avLst>
          </a:prstGeom>
          <a:solidFill>
            <a:schemeClr val="bg2">
              <a:lumMod val="9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i="0" u="none" strike="noStrike" kern="1200" cap="none" spc="0" normalizeH="0" baseline="0" noProof="0" dirty="0">
                <a:ln>
                  <a:noFill/>
                </a:ln>
                <a:solidFill>
                  <a:srgbClr val="000000"/>
                </a:solidFill>
                <a:effectLst/>
                <a:uLnTx/>
                <a:uFillTx/>
                <a:latin typeface="Segoe Sans Text Semibold"/>
                <a:cs typeface="Segoe UI" pitchFamily="34" charset="0"/>
              </a:rPr>
              <a:t>F1</a:t>
            </a:r>
            <a:r>
              <a:rPr lang="en-US" sz="1050" b="1" i="0" u="none" strike="noStrike" kern="1200" cap="none" spc="0" normalizeH="0" noProof="0" dirty="0">
                <a:ln>
                  <a:noFill/>
                </a:ln>
                <a:solidFill>
                  <a:srgbClr val="000000"/>
                </a:solidFill>
                <a:effectLst/>
                <a:uLnTx/>
                <a:uFillTx/>
                <a:latin typeface="Segoe Sans Text Semibold"/>
                <a:cs typeface="Segoe UI" pitchFamily="34" charset="0"/>
              </a:rPr>
              <a:t> Score</a:t>
            </a:r>
            <a:endParaRPr lang="en-US" sz="1050" b="1" i="0" u="none" strike="noStrike" kern="1200" cap="none" spc="0" normalizeH="0" baseline="0" noProof="0" dirty="0">
              <a:ln>
                <a:noFill/>
              </a:ln>
              <a:solidFill>
                <a:srgbClr val="000000"/>
              </a:solidFill>
              <a:effectLst/>
              <a:uLnTx/>
              <a:uFillTx/>
              <a:latin typeface="Segoe Sans Text Semibold"/>
              <a:cs typeface="Segoe UI" pitchFamily="34" charset="0"/>
            </a:endParaRPr>
          </a:p>
        </p:txBody>
      </p:sp>
      <p:sp>
        <p:nvSpPr>
          <p:cNvPr id="107" name="!! Purple box">
            <a:extLst>
              <a:ext uri="{FF2B5EF4-FFF2-40B4-BE49-F238E27FC236}">
                <a16:creationId xmlns:a16="http://schemas.microsoft.com/office/drawing/2014/main" id="{54F06F7E-53EE-F33C-D1F9-8824BA9B8B0D}"/>
              </a:ext>
            </a:extLst>
          </p:cNvPr>
          <p:cNvSpPr txBox="1"/>
          <p:nvPr/>
        </p:nvSpPr>
        <p:spPr>
          <a:xfrm>
            <a:off x="4341063" y="3129665"/>
            <a:ext cx="1124894" cy="452613"/>
          </a:xfrm>
          <a:prstGeom prst="roundRect">
            <a:avLst>
              <a:gd name="adj" fmla="val 16667"/>
            </a:avLst>
          </a:prstGeom>
          <a:solidFill>
            <a:schemeClr val="bg2">
              <a:lumMod val="9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i="0" u="none" strike="noStrike" kern="1200" cap="none" spc="0" normalizeH="0" baseline="0" noProof="0" dirty="0">
                <a:ln>
                  <a:noFill/>
                </a:ln>
                <a:solidFill>
                  <a:srgbClr val="000000"/>
                </a:solidFill>
                <a:effectLst/>
                <a:uLnTx/>
                <a:uFillTx/>
                <a:latin typeface="Segoe Sans Text Semibold"/>
                <a:cs typeface="Segoe UI" pitchFamily="34" charset="0"/>
              </a:rPr>
              <a:t>BLEU</a:t>
            </a:r>
          </a:p>
        </p:txBody>
      </p:sp>
      <p:sp>
        <p:nvSpPr>
          <p:cNvPr id="108" name="!! Purple box">
            <a:extLst>
              <a:ext uri="{FF2B5EF4-FFF2-40B4-BE49-F238E27FC236}">
                <a16:creationId xmlns:a16="http://schemas.microsoft.com/office/drawing/2014/main" id="{D329DEF5-5CC7-5D44-3DCF-F6F0530A4DBC}"/>
              </a:ext>
            </a:extLst>
          </p:cNvPr>
          <p:cNvSpPr txBox="1"/>
          <p:nvPr/>
        </p:nvSpPr>
        <p:spPr>
          <a:xfrm>
            <a:off x="4357531" y="3738402"/>
            <a:ext cx="1124894" cy="452613"/>
          </a:xfrm>
          <a:prstGeom prst="roundRect">
            <a:avLst>
              <a:gd name="adj" fmla="val 16667"/>
            </a:avLst>
          </a:prstGeom>
          <a:solidFill>
            <a:schemeClr val="bg2">
              <a:lumMod val="9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i="0" u="none" strike="noStrike" kern="1200" cap="none" spc="0" normalizeH="0" baseline="0" noProof="0" dirty="0">
                <a:ln>
                  <a:noFill/>
                </a:ln>
                <a:solidFill>
                  <a:srgbClr val="000000"/>
                </a:solidFill>
                <a:effectLst/>
                <a:uLnTx/>
                <a:uFillTx/>
                <a:latin typeface="Segoe Sans Text Semibold"/>
                <a:cs typeface="Segoe UI" pitchFamily="34" charset="0"/>
              </a:rPr>
              <a:t>METEOR</a:t>
            </a:r>
          </a:p>
        </p:txBody>
      </p:sp>
      <p:cxnSp>
        <p:nvCxnSpPr>
          <p:cNvPr id="109" name="Elbow Connector 7200">
            <a:extLst>
              <a:ext uri="{FF2B5EF4-FFF2-40B4-BE49-F238E27FC236}">
                <a16:creationId xmlns:a16="http://schemas.microsoft.com/office/drawing/2014/main" id="{DC4E180C-EFEF-9165-EEAF-DDBD9F7F3D62}"/>
              </a:ext>
            </a:extLst>
          </p:cNvPr>
          <p:cNvCxnSpPr>
            <a:cxnSpLocks/>
            <a:endCxn id="66" idx="3"/>
          </p:cNvCxnSpPr>
          <p:nvPr/>
        </p:nvCxnSpPr>
        <p:spPr>
          <a:xfrm rot="16200000" flipV="1">
            <a:off x="5111253" y="4511508"/>
            <a:ext cx="1724537" cy="429244"/>
          </a:xfrm>
          <a:prstGeom prst="bentConnector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3" name="Elbow Connector 7200">
            <a:extLst>
              <a:ext uri="{FF2B5EF4-FFF2-40B4-BE49-F238E27FC236}">
                <a16:creationId xmlns:a16="http://schemas.microsoft.com/office/drawing/2014/main" id="{34416E2E-43C5-F44F-F176-9CC3C315CF3B}"/>
              </a:ext>
            </a:extLst>
          </p:cNvPr>
          <p:cNvCxnSpPr>
            <a:cxnSpLocks/>
          </p:cNvCxnSpPr>
          <p:nvPr/>
        </p:nvCxnSpPr>
        <p:spPr>
          <a:xfrm>
            <a:off x="2089138" y="3801936"/>
            <a:ext cx="664650" cy="0"/>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16" name="!! Purple box">
            <a:extLst>
              <a:ext uri="{FF2B5EF4-FFF2-40B4-BE49-F238E27FC236}">
                <a16:creationId xmlns:a16="http://schemas.microsoft.com/office/drawing/2014/main" id="{B8A41F33-F002-9FC4-16E5-69B8CE86D8B1}"/>
              </a:ext>
            </a:extLst>
          </p:cNvPr>
          <p:cNvSpPr txBox="1"/>
          <p:nvPr/>
        </p:nvSpPr>
        <p:spPr>
          <a:xfrm>
            <a:off x="798333" y="5396699"/>
            <a:ext cx="1922072" cy="496757"/>
          </a:xfrm>
          <a:prstGeom prst="roundRect">
            <a:avLst>
              <a:gd name="adj" fmla="val 16667"/>
            </a:avLst>
          </a:prstGeom>
          <a:solidFill>
            <a:schemeClr val="accent2">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dirty="0">
                <a:latin typeface="Segoe Sans Text Semibold"/>
              </a:rPr>
              <a:t>Evaluations Types</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cxnSp>
        <p:nvCxnSpPr>
          <p:cNvPr id="118" name="Elbow Connector 7200">
            <a:extLst>
              <a:ext uri="{FF2B5EF4-FFF2-40B4-BE49-F238E27FC236}">
                <a16:creationId xmlns:a16="http://schemas.microsoft.com/office/drawing/2014/main" id="{E7D7839F-B2A1-2947-19D0-7BD62E2B0293}"/>
              </a:ext>
            </a:extLst>
          </p:cNvPr>
          <p:cNvCxnSpPr>
            <a:cxnSpLocks/>
          </p:cNvCxnSpPr>
          <p:nvPr/>
        </p:nvCxnSpPr>
        <p:spPr>
          <a:xfrm flipV="1">
            <a:off x="1726912" y="4383157"/>
            <a:ext cx="0" cy="745035"/>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22" name="Elbow Connector 7200">
            <a:extLst>
              <a:ext uri="{FF2B5EF4-FFF2-40B4-BE49-F238E27FC236}">
                <a16:creationId xmlns:a16="http://schemas.microsoft.com/office/drawing/2014/main" id="{70FDAB22-1809-E98A-7A2F-A68E5528BFD1}"/>
              </a:ext>
            </a:extLst>
          </p:cNvPr>
          <p:cNvCxnSpPr>
            <a:cxnSpLocks/>
          </p:cNvCxnSpPr>
          <p:nvPr/>
        </p:nvCxnSpPr>
        <p:spPr>
          <a:xfrm>
            <a:off x="2836961" y="5645077"/>
            <a:ext cx="2284537" cy="535883"/>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26" name="!! Purple box">
            <a:extLst>
              <a:ext uri="{FF2B5EF4-FFF2-40B4-BE49-F238E27FC236}">
                <a16:creationId xmlns:a16="http://schemas.microsoft.com/office/drawing/2014/main" id="{D84C75E3-0FD2-DF46-541F-6DA5661DF0B4}"/>
              </a:ext>
            </a:extLst>
          </p:cNvPr>
          <p:cNvSpPr txBox="1"/>
          <p:nvPr/>
        </p:nvSpPr>
        <p:spPr>
          <a:xfrm>
            <a:off x="4372148" y="4634379"/>
            <a:ext cx="1124894" cy="452613"/>
          </a:xfrm>
          <a:prstGeom prst="roundRect">
            <a:avLst>
              <a:gd name="adj" fmla="val 16667"/>
            </a:avLst>
          </a:prstGeom>
          <a:solidFill>
            <a:schemeClr val="bg2">
              <a:lumMod val="9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i="0" u="none" strike="noStrike" kern="1200" cap="none" spc="0" normalizeH="0" baseline="0" noProof="0" dirty="0">
                <a:ln>
                  <a:noFill/>
                </a:ln>
                <a:solidFill>
                  <a:srgbClr val="000000"/>
                </a:solidFill>
                <a:effectLst/>
                <a:uLnTx/>
                <a:uFillTx/>
                <a:latin typeface="Segoe Sans Text Semibold"/>
                <a:cs typeface="Segoe UI" pitchFamily="34" charset="0"/>
                <a:hlinkClick r:id="rId7"/>
              </a:rPr>
              <a:t>MEDEC</a:t>
            </a:r>
            <a:r>
              <a:rPr lang="en-US" sz="1050" b="1" i="0" u="none" strike="noStrike" kern="1200" cap="none" spc="0" normalizeH="0" baseline="0" noProof="0" dirty="0">
                <a:ln>
                  <a:noFill/>
                </a:ln>
                <a:solidFill>
                  <a:srgbClr val="000000"/>
                </a:solidFill>
                <a:effectLst/>
                <a:uLnTx/>
                <a:uFillTx/>
                <a:latin typeface="Segoe Sans Text Semibold"/>
                <a:cs typeface="Segoe UI" pitchFamily="34" charset="0"/>
              </a:rPr>
              <a:t> (Custom)</a:t>
            </a:r>
          </a:p>
        </p:txBody>
      </p:sp>
      <p:sp>
        <p:nvSpPr>
          <p:cNvPr id="127" name="TextBox 126">
            <a:extLst>
              <a:ext uri="{FF2B5EF4-FFF2-40B4-BE49-F238E27FC236}">
                <a16:creationId xmlns:a16="http://schemas.microsoft.com/office/drawing/2014/main" id="{A2AB0DB3-73F1-F30C-46A8-B9EADBE0D17D}"/>
              </a:ext>
            </a:extLst>
          </p:cNvPr>
          <p:cNvSpPr txBox="1"/>
          <p:nvPr/>
        </p:nvSpPr>
        <p:spPr>
          <a:xfrm>
            <a:off x="3566131" y="4231477"/>
            <a:ext cx="305246" cy="307777"/>
          </a:xfrm>
          <a:prstGeom prst="rect">
            <a:avLst/>
          </a:prstGeom>
          <a:noFill/>
        </p:spPr>
        <p:txBody>
          <a:bodyPr wrap="square" lIns="0" tIns="0" rIns="0" bIns="0" rtlCol="0">
            <a:spAutoFit/>
          </a:bodyPr>
          <a:lstStyle/>
          <a:p>
            <a:pPr algn="l"/>
            <a:r>
              <a:rPr lang="en-US" sz="2000" dirty="0"/>
              <a:t>….</a:t>
            </a:r>
          </a:p>
        </p:txBody>
      </p:sp>
      <p:sp>
        <p:nvSpPr>
          <p:cNvPr id="256" name="TextBox 255">
            <a:extLst>
              <a:ext uri="{FF2B5EF4-FFF2-40B4-BE49-F238E27FC236}">
                <a16:creationId xmlns:a16="http://schemas.microsoft.com/office/drawing/2014/main" id="{8375A056-D006-9295-561C-33EC877CC744}"/>
              </a:ext>
            </a:extLst>
          </p:cNvPr>
          <p:cNvSpPr txBox="1"/>
          <p:nvPr/>
        </p:nvSpPr>
        <p:spPr>
          <a:xfrm>
            <a:off x="4781972" y="4235388"/>
            <a:ext cx="305246" cy="307777"/>
          </a:xfrm>
          <a:prstGeom prst="rect">
            <a:avLst/>
          </a:prstGeom>
          <a:noFill/>
        </p:spPr>
        <p:txBody>
          <a:bodyPr wrap="square" lIns="0" tIns="0" rIns="0" bIns="0" rtlCol="0">
            <a:spAutoFit/>
          </a:bodyPr>
          <a:lstStyle/>
          <a:p>
            <a:pPr algn="l"/>
            <a:r>
              <a:rPr lang="en-US" sz="2000" dirty="0"/>
              <a:t>….</a:t>
            </a:r>
          </a:p>
        </p:txBody>
      </p:sp>
      <p:sp>
        <p:nvSpPr>
          <p:cNvPr id="258" name="!! Purple box">
            <a:extLst>
              <a:ext uri="{FF2B5EF4-FFF2-40B4-BE49-F238E27FC236}">
                <a16:creationId xmlns:a16="http://schemas.microsoft.com/office/drawing/2014/main" id="{0BE44541-A82E-8E16-97EF-E188D319015B}"/>
              </a:ext>
            </a:extLst>
          </p:cNvPr>
          <p:cNvSpPr txBox="1"/>
          <p:nvPr/>
        </p:nvSpPr>
        <p:spPr>
          <a:xfrm>
            <a:off x="7174058" y="2498584"/>
            <a:ext cx="1115964" cy="468903"/>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0" b="1" dirty="0">
                <a:solidFill>
                  <a:schemeClr val="bg1"/>
                </a:solidFill>
              </a:rPr>
              <a:t>Self-harm-related </a:t>
            </a:r>
            <a:endParaRPr kumimoji="0" lang="en-US" sz="1000" b="1" i="0" u="none" strike="noStrike" kern="1200" cap="none" spc="0" normalizeH="0" baseline="0" noProof="0" dirty="0">
              <a:ln>
                <a:noFill/>
              </a:ln>
              <a:solidFill>
                <a:schemeClr val="bg1"/>
              </a:solidFill>
              <a:effectLst/>
              <a:uLnTx/>
              <a:uFillTx/>
              <a:latin typeface="Segoe Sans Text Semibold"/>
            </a:endParaRPr>
          </a:p>
        </p:txBody>
      </p:sp>
      <p:sp>
        <p:nvSpPr>
          <p:cNvPr id="259" name="!! Purple box">
            <a:extLst>
              <a:ext uri="{FF2B5EF4-FFF2-40B4-BE49-F238E27FC236}">
                <a16:creationId xmlns:a16="http://schemas.microsoft.com/office/drawing/2014/main" id="{5805E6D0-1BCA-75FA-B91B-83A3EC64BCF3}"/>
              </a:ext>
            </a:extLst>
          </p:cNvPr>
          <p:cNvSpPr txBox="1"/>
          <p:nvPr/>
        </p:nvSpPr>
        <p:spPr>
          <a:xfrm>
            <a:off x="7183334" y="3111467"/>
            <a:ext cx="1115964" cy="468903"/>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1000" b="1" i="0" u="none" strike="noStrike" kern="1200" cap="none" spc="0" normalizeH="0" baseline="0" noProof="0" dirty="0">
                <a:ln>
                  <a:noFill/>
                </a:ln>
                <a:solidFill>
                  <a:schemeClr val="bg1"/>
                </a:solidFill>
                <a:effectLst/>
                <a:uLnTx/>
                <a:uFillTx/>
                <a:latin typeface="Segoe Sans Text Semibold"/>
              </a:rPr>
              <a:t>Violent</a:t>
            </a:r>
          </a:p>
        </p:txBody>
      </p:sp>
      <p:sp>
        <p:nvSpPr>
          <p:cNvPr id="260" name="!! Purple box">
            <a:extLst>
              <a:ext uri="{FF2B5EF4-FFF2-40B4-BE49-F238E27FC236}">
                <a16:creationId xmlns:a16="http://schemas.microsoft.com/office/drawing/2014/main" id="{C21DDB52-450F-3130-CA3C-D7368935E0BA}"/>
              </a:ext>
            </a:extLst>
          </p:cNvPr>
          <p:cNvSpPr txBox="1"/>
          <p:nvPr/>
        </p:nvSpPr>
        <p:spPr>
          <a:xfrm>
            <a:off x="7195823" y="3743758"/>
            <a:ext cx="1115964" cy="468903"/>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0" b="1" dirty="0">
                <a:solidFill>
                  <a:schemeClr val="bg1"/>
                </a:solidFill>
              </a:rPr>
              <a:t>Hateful</a:t>
            </a:r>
            <a:endParaRPr kumimoji="0" lang="en-US" sz="1000" b="1" i="0" u="none" strike="noStrike" kern="1200" cap="none" spc="0" normalizeH="0" baseline="0" noProof="0" dirty="0">
              <a:ln>
                <a:noFill/>
              </a:ln>
              <a:solidFill>
                <a:schemeClr val="bg1"/>
              </a:solidFill>
              <a:effectLst/>
              <a:uLnTx/>
              <a:uFillTx/>
              <a:latin typeface="Segoe Sans Text Semibold"/>
            </a:endParaRPr>
          </a:p>
        </p:txBody>
      </p:sp>
      <p:sp>
        <p:nvSpPr>
          <p:cNvPr id="261" name="!! Purple box">
            <a:extLst>
              <a:ext uri="{FF2B5EF4-FFF2-40B4-BE49-F238E27FC236}">
                <a16:creationId xmlns:a16="http://schemas.microsoft.com/office/drawing/2014/main" id="{C9D6EC92-B372-28D4-5D75-CCA0F5918092}"/>
              </a:ext>
            </a:extLst>
          </p:cNvPr>
          <p:cNvSpPr txBox="1"/>
          <p:nvPr/>
        </p:nvSpPr>
        <p:spPr>
          <a:xfrm>
            <a:off x="7195823" y="4710627"/>
            <a:ext cx="1151911" cy="512407"/>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1000" b="1" i="0" u="none" strike="noStrike" kern="1200" cap="none" spc="0" normalizeH="0" baseline="0" noProof="0" dirty="0">
                <a:ln>
                  <a:noFill/>
                </a:ln>
                <a:solidFill>
                  <a:schemeClr val="bg1"/>
                </a:solidFill>
                <a:effectLst/>
                <a:uLnTx/>
                <a:uFillTx/>
                <a:latin typeface="Segoe Sans Text Semibold"/>
              </a:rPr>
              <a:t>Sexual</a:t>
            </a:r>
            <a:r>
              <a:rPr kumimoji="0" lang="en-US" sz="1000" b="1" i="0" u="none" strike="noStrike" kern="1200" cap="none" spc="0" normalizeH="0" noProof="0" dirty="0">
                <a:ln>
                  <a:noFill/>
                </a:ln>
                <a:solidFill>
                  <a:schemeClr val="bg1"/>
                </a:solidFill>
                <a:effectLst/>
                <a:uLnTx/>
                <a:uFillTx/>
                <a:latin typeface="Segoe Sans Text Semibold"/>
              </a:rPr>
              <a:t> related</a:t>
            </a:r>
            <a:endParaRPr kumimoji="0" lang="en-US" sz="1000" b="1" i="0" u="none" strike="noStrike" kern="1200" cap="none" spc="0" normalizeH="0" baseline="0" noProof="0" dirty="0">
              <a:ln>
                <a:noFill/>
              </a:ln>
              <a:solidFill>
                <a:schemeClr val="bg1"/>
              </a:solidFill>
              <a:effectLst/>
              <a:uLnTx/>
              <a:uFillTx/>
              <a:latin typeface="Segoe Sans Text Semibold"/>
            </a:endParaRPr>
          </a:p>
        </p:txBody>
      </p:sp>
      <p:sp>
        <p:nvSpPr>
          <p:cNvPr id="262" name="TextBox 261">
            <a:extLst>
              <a:ext uri="{FF2B5EF4-FFF2-40B4-BE49-F238E27FC236}">
                <a16:creationId xmlns:a16="http://schemas.microsoft.com/office/drawing/2014/main" id="{05BCF32F-D870-FF9C-9DA8-878F8B3FDB53}"/>
              </a:ext>
            </a:extLst>
          </p:cNvPr>
          <p:cNvSpPr txBox="1"/>
          <p:nvPr/>
        </p:nvSpPr>
        <p:spPr>
          <a:xfrm>
            <a:off x="7629906" y="4276288"/>
            <a:ext cx="305246" cy="307777"/>
          </a:xfrm>
          <a:prstGeom prst="rect">
            <a:avLst/>
          </a:prstGeom>
          <a:noFill/>
        </p:spPr>
        <p:txBody>
          <a:bodyPr wrap="square" lIns="0" tIns="0" rIns="0" bIns="0" rtlCol="0">
            <a:spAutoFit/>
          </a:bodyPr>
          <a:lstStyle/>
          <a:p>
            <a:pPr algn="l"/>
            <a:r>
              <a:rPr lang="en-US" sz="2000" dirty="0"/>
              <a:t>….</a:t>
            </a:r>
          </a:p>
        </p:txBody>
      </p:sp>
      <p:sp>
        <p:nvSpPr>
          <p:cNvPr id="266" name="!! Purple box">
            <a:extLst>
              <a:ext uri="{FF2B5EF4-FFF2-40B4-BE49-F238E27FC236}">
                <a16:creationId xmlns:a16="http://schemas.microsoft.com/office/drawing/2014/main" id="{847D2036-E603-988C-ED78-961A3F064BCE}"/>
              </a:ext>
            </a:extLst>
          </p:cNvPr>
          <p:cNvSpPr txBox="1"/>
          <p:nvPr/>
        </p:nvSpPr>
        <p:spPr>
          <a:xfrm>
            <a:off x="9748590" y="5812964"/>
            <a:ext cx="1922072" cy="496757"/>
          </a:xfrm>
          <a:prstGeom prst="roundRect">
            <a:avLst>
              <a:gd name="adj" fmla="val 16667"/>
            </a:avLst>
          </a:prstGeom>
          <a:solidFill>
            <a:schemeClr val="accent2">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dirty="0">
                <a:latin typeface="Segoe Sans Text Semibold"/>
              </a:rPr>
              <a:t>Evaluation Behavior</a:t>
            </a:r>
            <a:r>
              <a:rPr lang="en-US" sz="1000" b="1" noProof="0" dirty="0">
                <a:latin typeface="Segoe Sans Text Semibold"/>
              </a:rPr>
              <a:t> </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cxnSp>
        <p:nvCxnSpPr>
          <p:cNvPr id="267" name="Elbow Connector 7200">
            <a:extLst>
              <a:ext uri="{FF2B5EF4-FFF2-40B4-BE49-F238E27FC236}">
                <a16:creationId xmlns:a16="http://schemas.microsoft.com/office/drawing/2014/main" id="{C15C29B4-7010-0767-2561-55C16A63B0A2}"/>
              </a:ext>
            </a:extLst>
          </p:cNvPr>
          <p:cNvCxnSpPr>
            <a:cxnSpLocks/>
            <a:endCxn id="274" idx="3"/>
          </p:cNvCxnSpPr>
          <p:nvPr/>
        </p:nvCxnSpPr>
        <p:spPr>
          <a:xfrm rot="10800000" flipV="1">
            <a:off x="8437749" y="6035238"/>
            <a:ext cx="1138052" cy="290464"/>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274" name="Picture 273">
            <a:extLst>
              <a:ext uri="{FF2B5EF4-FFF2-40B4-BE49-F238E27FC236}">
                <a16:creationId xmlns:a16="http://schemas.microsoft.com/office/drawing/2014/main" id="{74493C7E-C717-E1EF-A471-876176E0B57E}"/>
              </a:ext>
            </a:extLst>
          </p:cNvPr>
          <p:cNvPicPr>
            <a:picLocks noChangeAspect="1"/>
          </p:cNvPicPr>
          <p:nvPr/>
        </p:nvPicPr>
        <p:blipFill>
          <a:blip r:embed="rId9"/>
          <a:stretch>
            <a:fillRect/>
          </a:stretch>
        </p:blipFill>
        <p:spPr>
          <a:xfrm>
            <a:off x="7819707" y="6016681"/>
            <a:ext cx="618042" cy="618042"/>
          </a:xfrm>
          <a:prstGeom prst="rect">
            <a:avLst/>
          </a:prstGeom>
        </p:spPr>
      </p:pic>
      <p:cxnSp>
        <p:nvCxnSpPr>
          <p:cNvPr id="275" name="Elbow Connector 7200">
            <a:extLst>
              <a:ext uri="{FF2B5EF4-FFF2-40B4-BE49-F238E27FC236}">
                <a16:creationId xmlns:a16="http://schemas.microsoft.com/office/drawing/2014/main" id="{0D164471-3B49-C2C6-866C-2351CF5831A8}"/>
              </a:ext>
            </a:extLst>
          </p:cNvPr>
          <p:cNvCxnSpPr>
            <a:cxnSpLocks/>
            <a:stCxn id="274" idx="0"/>
          </p:cNvCxnSpPr>
          <p:nvPr/>
        </p:nvCxnSpPr>
        <p:spPr>
          <a:xfrm rot="16200000" flipV="1">
            <a:off x="7623537" y="5511490"/>
            <a:ext cx="511560" cy="498822"/>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79" name="Title 3">
            <a:extLst>
              <a:ext uri="{FF2B5EF4-FFF2-40B4-BE49-F238E27FC236}">
                <a16:creationId xmlns:a16="http://schemas.microsoft.com/office/drawing/2014/main" id="{10B19420-0E48-1EDD-56E0-24E67FA34973}"/>
              </a:ext>
            </a:extLst>
          </p:cNvPr>
          <p:cNvSpPr txBox="1">
            <a:spLocks/>
          </p:cNvSpPr>
          <p:nvPr/>
        </p:nvSpPr>
        <p:spPr>
          <a:xfrm>
            <a:off x="7277727" y="6501100"/>
            <a:ext cx="2650066" cy="42018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1400" dirty="0">
                <a:solidFill>
                  <a:schemeClr val="accent1"/>
                </a:solidFill>
              </a:rPr>
              <a:t>Risk And Safety Metrics</a:t>
            </a:r>
          </a:p>
        </p:txBody>
      </p:sp>
      <p:sp>
        <p:nvSpPr>
          <p:cNvPr id="284" name="Title 3">
            <a:extLst>
              <a:ext uri="{FF2B5EF4-FFF2-40B4-BE49-F238E27FC236}">
                <a16:creationId xmlns:a16="http://schemas.microsoft.com/office/drawing/2014/main" id="{27BD7922-313E-B9B7-E95F-78E21347AD49}"/>
              </a:ext>
            </a:extLst>
          </p:cNvPr>
          <p:cNvSpPr txBox="1">
            <a:spLocks/>
          </p:cNvSpPr>
          <p:nvPr/>
        </p:nvSpPr>
        <p:spPr>
          <a:xfrm>
            <a:off x="8231406" y="5818642"/>
            <a:ext cx="748323" cy="20369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1100" dirty="0">
                <a:solidFill>
                  <a:schemeClr val="accent1"/>
                </a:solidFill>
              </a:rPr>
              <a:t>Reactive</a:t>
            </a:r>
          </a:p>
        </p:txBody>
      </p:sp>
      <p:cxnSp>
        <p:nvCxnSpPr>
          <p:cNvPr id="285" name="Elbow Connector 7200">
            <a:extLst>
              <a:ext uri="{FF2B5EF4-FFF2-40B4-BE49-F238E27FC236}">
                <a16:creationId xmlns:a16="http://schemas.microsoft.com/office/drawing/2014/main" id="{6664076F-5CCD-22FA-0092-05AC1E386E17}"/>
              </a:ext>
            </a:extLst>
          </p:cNvPr>
          <p:cNvCxnSpPr>
            <a:cxnSpLocks/>
            <a:endCxn id="69" idx="3"/>
          </p:cNvCxnSpPr>
          <p:nvPr/>
        </p:nvCxnSpPr>
        <p:spPr>
          <a:xfrm rot="16200000" flipV="1">
            <a:off x="9355628" y="4346111"/>
            <a:ext cx="1939473" cy="1007774"/>
          </a:xfrm>
          <a:prstGeom prst="bentConnector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87" name="Title 3">
            <a:extLst>
              <a:ext uri="{FF2B5EF4-FFF2-40B4-BE49-F238E27FC236}">
                <a16:creationId xmlns:a16="http://schemas.microsoft.com/office/drawing/2014/main" id="{E843AA0E-2EA1-C36B-887E-529D2DF631B0}"/>
              </a:ext>
            </a:extLst>
          </p:cNvPr>
          <p:cNvSpPr txBox="1">
            <a:spLocks/>
          </p:cNvSpPr>
          <p:nvPr/>
        </p:nvSpPr>
        <p:spPr>
          <a:xfrm>
            <a:off x="10825740" y="4430176"/>
            <a:ext cx="748323" cy="20369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1100" dirty="0">
                <a:solidFill>
                  <a:schemeClr val="accent1"/>
                </a:solidFill>
              </a:rPr>
              <a:t>Proactive</a:t>
            </a:r>
          </a:p>
        </p:txBody>
      </p:sp>
      <p:sp>
        <p:nvSpPr>
          <p:cNvPr id="289" name="Title 3">
            <a:extLst>
              <a:ext uri="{FF2B5EF4-FFF2-40B4-BE49-F238E27FC236}">
                <a16:creationId xmlns:a16="http://schemas.microsoft.com/office/drawing/2014/main" id="{4F4D73DC-B0F5-032C-0090-1AC513C28D2E}"/>
              </a:ext>
            </a:extLst>
          </p:cNvPr>
          <p:cNvSpPr txBox="1">
            <a:spLocks/>
          </p:cNvSpPr>
          <p:nvPr/>
        </p:nvSpPr>
        <p:spPr>
          <a:xfrm>
            <a:off x="9763442" y="3443945"/>
            <a:ext cx="2133475" cy="42018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1400" dirty="0">
                <a:solidFill>
                  <a:schemeClr val="accent1"/>
                </a:solidFill>
              </a:rPr>
              <a:t>AI Red Teaming (Agent)</a:t>
            </a:r>
          </a:p>
        </p:txBody>
      </p:sp>
      <p:pic>
        <p:nvPicPr>
          <p:cNvPr id="290" name="Picture 289">
            <a:extLst>
              <a:ext uri="{FF2B5EF4-FFF2-40B4-BE49-F238E27FC236}">
                <a16:creationId xmlns:a16="http://schemas.microsoft.com/office/drawing/2014/main" id="{432AEFF8-D73A-887F-5565-1D1644545151}"/>
              </a:ext>
            </a:extLst>
          </p:cNvPr>
          <p:cNvPicPr>
            <a:picLocks noChangeAspect="1"/>
          </p:cNvPicPr>
          <p:nvPr/>
        </p:nvPicPr>
        <p:blipFill>
          <a:blip r:embed="rId12"/>
          <a:stretch>
            <a:fillRect/>
          </a:stretch>
        </p:blipFill>
        <p:spPr>
          <a:xfrm>
            <a:off x="6137310" y="1457131"/>
            <a:ext cx="374713" cy="374713"/>
          </a:xfrm>
          <a:prstGeom prst="rect">
            <a:avLst/>
          </a:prstGeom>
        </p:spPr>
      </p:pic>
      <p:pic>
        <p:nvPicPr>
          <p:cNvPr id="291" name="Picture 290">
            <a:extLst>
              <a:ext uri="{FF2B5EF4-FFF2-40B4-BE49-F238E27FC236}">
                <a16:creationId xmlns:a16="http://schemas.microsoft.com/office/drawing/2014/main" id="{401109C4-C73E-1166-F67E-7A7E5395F897}"/>
              </a:ext>
            </a:extLst>
          </p:cNvPr>
          <p:cNvPicPr>
            <a:picLocks noChangeAspect="1"/>
          </p:cNvPicPr>
          <p:nvPr/>
        </p:nvPicPr>
        <p:blipFill>
          <a:blip r:embed="rId13"/>
          <a:stretch>
            <a:fillRect/>
          </a:stretch>
        </p:blipFill>
        <p:spPr>
          <a:xfrm>
            <a:off x="1528961" y="5900711"/>
            <a:ext cx="410574" cy="410574"/>
          </a:xfrm>
          <a:prstGeom prst="rect">
            <a:avLst/>
          </a:prstGeom>
        </p:spPr>
      </p:pic>
      <p:pic>
        <p:nvPicPr>
          <p:cNvPr id="293" name="Picture 292">
            <a:extLst>
              <a:ext uri="{FF2B5EF4-FFF2-40B4-BE49-F238E27FC236}">
                <a16:creationId xmlns:a16="http://schemas.microsoft.com/office/drawing/2014/main" id="{850AD6DF-CFEA-B510-D488-C83E17190A5E}"/>
              </a:ext>
            </a:extLst>
          </p:cNvPr>
          <p:cNvPicPr>
            <a:picLocks noChangeAspect="1"/>
          </p:cNvPicPr>
          <p:nvPr/>
        </p:nvPicPr>
        <p:blipFill>
          <a:blip r:embed="rId14"/>
          <a:stretch>
            <a:fillRect/>
          </a:stretch>
        </p:blipFill>
        <p:spPr>
          <a:xfrm>
            <a:off x="10647606" y="6269127"/>
            <a:ext cx="395250" cy="395250"/>
          </a:xfrm>
          <a:prstGeom prst="rect">
            <a:avLst/>
          </a:prstGeom>
        </p:spPr>
      </p:pic>
      <p:pic>
        <p:nvPicPr>
          <p:cNvPr id="295" name="Picture 294">
            <a:extLst>
              <a:ext uri="{FF2B5EF4-FFF2-40B4-BE49-F238E27FC236}">
                <a16:creationId xmlns:a16="http://schemas.microsoft.com/office/drawing/2014/main" id="{E3DF591E-908F-F38D-D9E9-8146F40CF0D5}"/>
              </a:ext>
            </a:extLst>
          </p:cNvPr>
          <p:cNvPicPr>
            <a:picLocks noChangeAspect="1"/>
          </p:cNvPicPr>
          <p:nvPr/>
        </p:nvPicPr>
        <p:blipFill>
          <a:blip r:embed="rId15"/>
          <a:stretch>
            <a:fillRect/>
          </a:stretch>
        </p:blipFill>
        <p:spPr>
          <a:xfrm>
            <a:off x="10330444" y="2858013"/>
            <a:ext cx="606122" cy="606122"/>
          </a:xfrm>
          <a:prstGeom prst="rect">
            <a:avLst/>
          </a:prstGeom>
        </p:spPr>
      </p:pic>
      <p:pic>
        <p:nvPicPr>
          <p:cNvPr id="296" name="Picture 4" descr="Howso: AI Reasoning and Agentic AI">
            <a:extLst>
              <a:ext uri="{FF2B5EF4-FFF2-40B4-BE49-F238E27FC236}">
                <a16:creationId xmlns:a16="http://schemas.microsoft.com/office/drawing/2014/main" id="{0B2D1777-8410-FEA1-4F0F-7072B7939AA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2517" y="328995"/>
            <a:ext cx="1489393" cy="773338"/>
          </a:xfrm>
          <a:prstGeom prst="rect">
            <a:avLst/>
          </a:prstGeom>
          <a:noFill/>
          <a:extLst>
            <a:ext uri="{909E8E84-426E-40DD-AFC4-6F175D3DCCD1}">
              <a14:hiddenFill xmlns:a14="http://schemas.microsoft.com/office/drawing/2010/main">
                <a:solidFill>
                  <a:srgbClr val="FFFFFF"/>
                </a:solidFill>
              </a14:hiddenFill>
            </a:ext>
          </a:extLst>
        </p:spPr>
      </p:pic>
      <p:sp>
        <p:nvSpPr>
          <p:cNvPr id="297" name="TextBox 296">
            <a:extLst>
              <a:ext uri="{FF2B5EF4-FFF2-40B4-BE49-F238E27FC236}">
                <a16:creationId xmlns:a16="http://schemas.microsoft.com/office/drawing/2014/main" id="{E0A5C681-D944-2F6E-43DB-05950E52BC42}"/>
              </a:ext>
            </a:extLst>
          </p:cNvPr>
          <p:cNvSpPr txBox="1"/>
          <p:nvPr/>
        </p:nvSpPr>
        <p:spPr>
          <a:xfrm>
            <a:off x="125040" y="1027669"/>
            <a:ext cx="219360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1"/>
                </a:solidFill>
                <a:effectLst/>
                <a:uLnTx/>
                <a:uFillTx/>
                <a:latin typeface="Segoe UI" panose="020B0502040204020203" pitchFamily="34" charset="0"/>
                <a:ea typeface="+mn-ea"/>
                <a:cs typeface="Segoe UI" panose="020B0502040204020203" pitchFamily="34" charset="0"/>
              </a:rPr>
              <a:t>Evaluations in AI Foundry</a:t>
            </a:r>
          </a:p>
        </p:txBody>
      </p:sp>
      <p:sp>
        <p:nvSpPr>
          <p:cNvPr id="298" name="!! Purple box">
            <a:extLst>
              <a:ext uri="{FF2B5EF4-FFF2-40B4-BE49-F238E27FC236}">
                <a16:creationId xmlns:a16="http://schemas.microsoft.com/office/drawing/2014/main" id="{6D958B61-A1AC-AE4B-669A-A14D9BA0BDD0}"/>
              </a:ext>
            </a:extLst>
          </p:cNvPr>
          <p:cNvSpPr txBox="1"/>
          <p:nvPr/>
        </p:nvSpPr>
        <p:spPr>
          <a:xfrm>
            <a:off x="8431520" y="2486406"/>
            <a:ext cx="1151911" cy="512407"/>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1000" b="1" i="0" u="none" strike="noStrike" kern="1200" cap="none" spc="0" normalizeH="0" baseline="0" noProof="0" dirty="0">
                <a:ln>
                  <a:noFill/>
                </a:ln>
                <a:solidFill>
                  <a:schemeClr val="bg1"/>
                </a:solidFill>
                <a:effectLst/>
                <a:uLnTx/>
                <a:uFillTx/>
                <a:latin typeface="Segoe Sans Text Semibold"/>
              </a:rPr>
              <a:t>Code/Brand</a:t>
            </a:r>
            <a:r>
              <a:rPr kumimoji="0" lang="en-US" sz="1000" b="1" i="0" u="none" strike="noStrike" kern="1200" cap="none" spc="0" normalizeH="0" noProof="0" dirty="0">
                <a:ln>
                  <a:noFill/>
                </a:ln>
                <a:solidFill>
                  <a:schemeClr val="bg1"/>
                </a:solidFill>
                <a:effectLst/>
                <a:uLnTx/>
                <a:uFillTx/>
                <a:latin typeface="Segoe Sans Text Semibold"/>
              </a:rPr>
              <a:t> Vulnerability</a:t>
            </a:r>
            <a:endParaRPr kumimoji="0" lang="en-US" sz="1000" b="1" i="0" u="none" strike="noStrike" kern="1200" cap="none" spc="0" normalizeH="0" baseline="0" noProof="0" dirty="0">
              <a:ln>
                <a:noFill/>
              </a:ln>
              <a:solidFill>
                <a:schemeClr val="bg1"/>
              </a:solidFill>
              <a:effectLst/>
              <a:uLnTx/>
              <a:uFillTx/>
              <a:latin typeface="Segoe Sans Text Semibold"/>
            </a:endParaRPr>
          </a:p>
        </p:txBody>
      </p:sp>
      <p:sp>
        <p:nvSpPr>
          <p:cNvPr id="299" name="!! Purple box">
            <a:extLst>
              <a:ext uri="{FF2B5EF4-FFF2-40B4-BE49-F238E27FC236}">
                <a16:creationId xmlns:a16="http://schemas.microsoft.com/office/drawing/2014/main" id="{AEB159F5-98C9-3124-E545-310311D6543F}"/>
              </a:ext>
            </a:extLst>
          </p:cNvPr>
          <p:cNvSpPr txBox="1"/>
          <p:nvPr/>
        </p:nvSpPr>
        <p:spPr>
          <a:xfrm>
            <a:off x="8455414" y="3126565"/>
            <a:ext cx="1151911" cy="512407"/>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0" b="1" dirty="0">
                <a:solidFill>
                  <a:schemeClr val="bg1"/>
                </a:solidFill>
                <a:latin typeface="Segoe Sans Text Semibold"/>
              </a:rPr>
              <a:t>Jailbreaks (UPIA)</a:t>
            </a:r>
            <a:endParaRPr kumimoji="0" lang="en-US" sz="1000" b="1" i="0" u="none" strike="noStrike" kern="1200" cap="none" spc="0" normalizeH="0" baseline="0" noProof="0" dirty="0">
              <a:ln>
                <a:noFill/>
              </a:ln>
              <a:solidFill>
                <a:schemeClr val="bg1"/>
              </a:solidFill>
              <a:effectLst/>
              <a:uLnTx/>
              <a:uFillTx/>
              <a:latin typeface="Segoe Sans Text Semibold"/>
            </a:endParaRPr>
          </a:p>
        </p:txBody>
      </p:sp>
      <p:sp>
        <p:nvSpPr>
          <p:cNvPr id="300" name="!! Purple box">
            <a:extLst>
              <a:ext uri="{FF2B5EF4-FFF2-40B4-BE49-F238E27FC236}">
                <a16:creationId xmlns:a16="http://schemas.microsoft.com/office/drawing/2014/main" id="{675606AA-DA87-15CB-361A-9C176112C886}"/>
              </a:ext>
            </a:extLst>
          </p:cNvPr>
          <p:cNvSpPr txBox="1"/>
          <p:nvPr/>
        </p:nvSpPr>
        <p:spPr>
          <a:xfrm>
            <a:off x="8450615" y="3729097"/>
            <a:ext cx="1151911" cy="512407"/>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000" b="1" dirty="0">
                <a:solidFill>
                  <a:schemeClr val="bg1"/>
                </a:solidFill>
                <a:latin typeface="Segoe Sans Text Semibold"/>
              </a:rPr>
              <a:t>Jailbreaks (XPIA)</a:t>
            </a:r>
            <a:endParaRPr kumimoji="0" lang="en-US" sz="1000" b="1" i="0" u="none" strike="noStrike" kern="1200" cap="none" spc="0" normalizeH="0" baseline="0" noProof="0" dirty="0">
              <a:ln>
                <a:noFill/>
              </a:ln>
              <a:solidFill>
                <a:schemeClr val="bg1"/>
              </a:solidFill>
              <a:effectLst/>
              <a:uLnTx/>
              <a:uFillTx/>
              <a:latin typeface="Segoe Sans Text Semibold"/>
            </a:endParaRPr>
          </a:p>
        </p:txBody>
      </p:sp>
      <p:sp>
        <p:nvSpPr>
          <p:cNvPr id="301" name="TextBox 300">
            <a:extLst>
              <a:ext uri="{FF2B5EF4-FFF2-40B4-BE49-F238E27FC236}">
                <a16:creationId xmlns:a16="http://schemas.microsoft.com/office/drawing/2014/main" id="{B9ED0104-677A-ED87-9752-C8CB911210A2}"/>
              </a:ext>
            </a:extLst>
          </p:cNvPr>
          <p:cNvSpPr txBox="1"/>
          <p:nvPr/>
        </p:nvSpPr>
        <p:spPr>
          <a:xfrm>
            <a:off x="8885722" y="4281172"/>
            <a:ext cx="305246" cy="307777"/>
          </a:xfrm>
          <a:prstGeom prst="rect">
            <a:avLst/>
          </a:prstGeom>
          <a:noFill/>
        </p:spPr>
        <p:txBody>
          <a:bodyPr wrap="square" lIns="0" tIns="0" rIns="0" bIns="0" rtlCol="0">
            <a:spAutoFit/>
          </a:bodyPr>
          <a:lstStyle/>
          <a:p>
            <a:pPr algn="l"/>
            <a:r>
              <a:rPr lang="en-US" sz="2000" dirty="0"/>
              <a:t>….</a:t>
            </a:r>
          </a:p>
        </p:txBody>
      </p:sp>
      <p:sp>
        <p:nvSpPr>
          <p:cNvPr id="302" name="!! Purple box">
            <a:extLst>
              <a:ext uri="{FF2B5EF4-FFF2-40B4-BE49-F238E27FC236}">
                <a16:creationId xmlns:a16="http://schemas.microsoft.com/office/drawing/2014/main" id="{F0D7E0AA-D03C-2907-FA48-9639D9096CEC}"/>
              </a:ext>
            </a:extLst>
          </p:cNvPr>
          <p:cNvSpPr txBox="1"/>
          <p:nvPr/>
        </p:nvSpPr>
        <p:spPr>
          <a:xfrm>
            <a:off x="8566685" y="4693607"/>
            <a:ext cx="990215" cy="52940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kumimoji="0" lang="en-US" sz="1000" b="1" i="0" u="none" strike="noStrike" kern="1200" cap="none" spc="0" normalizeH="0" baseline="0" noProof="0" dirty="0">
                <a:ln>
                  <a:noFill/>
                </a:ln>
                <a:solidFill>
                  <a:schemeClr val="bg1"/>
                </a:solidFill>
                <a:effectLst/>
                <a:uLnTx/>
                <a:uFillTx/>
                <a:latin typeface="Segoe Sans Text Semibold"/>
              </a:rPr>
              <a:t>Undergrounded</a:t>
            </a:r>
            <a:r>
              <a:rPr kumimoji="0" lang="en-US" sz="1000" b="1" i="0" u="none" strike="noStrike" kern="1200" cap="none" spc="0" normalizeH="0" noProof="0" dirty="0">
                <a:ln>
                  <a:noFill/>
                </a:ln>
                <a:solidFill>
                  <a:schemeClr val="bg1"/>
                </a:solidFill>
                <a:effectLst/>
                <a:uLnTx/>
                <a:uFillTx/>
                <a:latin typeface="Segoe Sans Text Semibold"/>
              </a:rPr>
              <a:t> attributes</a:t>
            </a:r>
            <a:endParaRPr kumimoji="0" lang="en-US" sz="1000" b="1" i="0" u="none" strike="noStrike" kern="1200" cap="none" spc="0" normalizeH="0" baseline="0" noProof="0" dirty="0">
              <a:ln>
                <a:noFill/>
              </a:ln>
              <a:solidFill>
                <a:schemeClr val="bg1"/>
              </a:solidFill>
              <a:effectLst/>
              <a:uLnTx/>
              <a:uFillTx/>
              <a:latin typeface="Segoe Sans Text Semibold"/>
            </a:endParaRPr>
          </a:p>
        </p:txBody>
      </p:sp>
    </p:spTree>
    <p:extLst>
      <p:ext uri="{BB962C8B-B14F-4D97-AF65-F5344CB8AC3E}">
        <p14:creationId xmlns:p14="http://schemas.microsoft.com/office/powerpoint/2010/main" val="121163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left)">
                                      <p:cBhvr>
                                        <p:cTn id="13" dur="500"/>
                                        <p:tgtEl>
                                          <p:spTgt spid="8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wipe(left)">
                                      <p:cBhvr>
                                        <p:cTn id="16" dur="500"/>
                                        <p:tgtEl>
                                          <p:spTgt spid="8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wipe(left)">
                                      <p:cBhvr>
                                        <p:cTn id="19" dur="500"/>
                                        <p:tgtEl>
                                          <p:spTgt spid="8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500"/>
                                        <p:tgtEl>
                                          <p:spTgt spid="96"/>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97"/>
                                        </p:tgtEl>
                                        <p:attrNameLst>
                                          <p:attrName>style.visibility</p:attrName>
                                        </p:attrNameLst>
                                      </p:cBhvr>
                                      <p:to>
                                        <p:strVal val="visible"/>
                                      </p:to>
                                    </p:set>
                                    <p:animEffect transition="in" filter="wipe(left)">
                                      <p:cBhvr>
                                        <p:cTn id="25" dur="500"/>
                                        <p:tgtEl>
                                          <p:spTgt spid="9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wipe(left)">
                                      <p:cBhvr>
                                        <p:cTn id="28" dur="500"/>
                                        <p:tgtEl>
                                          <p:spTgt spid="10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ipe(left)">
                                      <p:cBhvr>
                                        <p:cTn id="31" dur="500"/>
                                        <p:tgtEl>
                                          <p:spTgt spid="105"/>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06"/>
                                        </p:tgtEl>
                                        <p:attrNameLst>
                                          <p:attrName>style.visibility</p:attrName>
                                        </p:attrNameLst>
                                      </p:cBhvr>
                                      <p:to>
                                        <p:strVal val="visible"/>
                                      </p:to>
                                    </p:set>
                                    <p:animEffect transition="in" filter="wipe(left)">
                                      <p:cBhvr>
                                        <p:cTn id="34" dur="500"/>
                                        <p:tgtEl>
                                          <p:spTgt spid="10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07"/>
                                        </p:tgtEl>
                                        <p:attrNameLst>
                                          <p:attrName>style.visibility</p:attrName>
                                        </p:attrNameLst>
                                      </p:cBhvr>
                                      <p:to>
                                        <p:strVal val="visible"/>
                                      </p:to>
                                    </p:set>
                                    <p:animEffect transition="in" filter="wipe(left)">
                                      <p:cBhvr>
                                        <p:cTn id="37" dur="500"/>
                                        <p:tgtEl>
                                          <p:spTgt spid="107"/>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08"/>
                                        </p:tgtEl>
                                        <p:attrNameLst>
                                          <p:attrName>style.visibility</p:attrName>
                                        </p:attrNameLst>
                                      </p:cBhvr>
                                      <p:to>
                                        <p:strVal val="visible"/>
                                      </p:to>
                                    </p:set>
                                    <p:animEffect transition="in" filter="wipe(left)">
                                      <p:cBhvr>
                                        <p:cTn id="40" dur="500"/>
                                        <p:tgtEl>
                                          <p:spTgt spid="108"/>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16"/>
                                        </p:tgtEl>
                                        <p:attrNameLst>
                                          <p:attrName>style.visibility</p:attrName>
                                        </p:attrNameLst>
                                      </p:cBhvr>
                                      <p:to>
                                        <p:strVal val="visible"/>
                                      </p:to>
                                    </p:set>
                                    <p:animEffect transition="in" filter="wipe(left)">
                                      <p:cBhvr>
                                        <p:cTn id="43" dur="500"/>
                                        <p:tgtEl>
                                          <p:spTgt spid="11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126"/>
                                        </p:tgtEl>
                                        <p:attrNameLst>
                                          <p:attrName>style.visibility</p:attrName>
                                        </p:attrNameLst>
                                      </p:cBhvr>
                                      <p:to>
                                        <p:strVal val="visible"/>
                                      </p:to>
                                    </p:set>
                                    <p:animEffect transition="in" filter="wipe(left)">
                                      <p:cBhvr>
                                        <p:cTn id="46" dur="500"/>
                                        <p:tgtEl>
                                          <p:spTgt spid="12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58"/>
                                        </p:tgtEl>
                                        <p:attrNameLst>
                                          <p:attrName>style.visibility</p:attrName>
                                        </p:attrNameLst>
                                      </p:cBhvr>
                                      <p:to>
                                        <p:strVal val="visible"/>
                                      </p:to>
                                    </p:set>
                                    <p:animEffect transition="in" filter="wipe(left)">
                                      <p:cBhvr>
                                        <p:cTn id="49" dur="500"/>
                                        <p:tgtEl>
                                          <p:spTgt spid="258"/>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259"/>
                                        </p:tgtEl>
                                        <p:attrNameLst>
                                          <p:attrName>style.visibility</p:attrName>
                                        </p:attrNameLst>
                                      </p:cBhvr>
                                      <p:to>
                                        <p:strVal val="visible"/>
                                      </p:to>
                                    </p:set>
                                    <p:animEffect transition="in" filter="wipe(left)">
                                      <p:cBhvr>
                                        <p:cTn id="52" dur="500"/>
                                        <p:tgtEl>
                                          <p:spTgt spid="259"/>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60"/>
                                        </p:tgtEl>
                                        <p:attrNameLst>
                                          <p:attrName>style.visibility</p:attrName>
                                        </p:attrNameLst>
                                      </p:cBhvr>
                                      <p:to>
                                        <p:strVal val="visible"/>
                                      </p:to>
                                    </p:set>
                                    <p:animEffect transition="in" filter="wipe(left)">
                                      <p:cBhvr>
                                        <p:cTn id="55" dur="500"/>
                                        <p:tgtEl>
                                          <p:spTgt spid="26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261"/>
                                        </p:tgtEl>
                                        <p:attrNameLst>
                                          <p:attrName>style.visibility</p:attrName>
                                        </p:attrNameLst>
                                      </p:cBhvr>
                                      <p:to>
                                        <p:strVal val="visible"/>
                                      </p:to>
                                    </p:set>
                                    <p:animEffect transition="in" filter="wipe(left)">
                                      <p:cBhvr>
                                        <p:cTn id="58" dur="500"/>
                                        <p:tgtEl>
                                          <p:spTgt spid="261"/>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66"/>
                                        </p:tgtEl>
                                        <p:attrNameLst>
                                          <p:attrName>style.visibility</p:attrName>
                                        </p:attrNameLst>
                                      </p:cBhvr>
                                      <p:to>
                                        <p:strVal val="visible"/>
                                      </p:to>
                                    </p:set>
                                    <p:animEffect transition="in" filter="wipe(left)">
                                      <p:cBhvr>
                                        <p:cTn id="61" dur="500"/>
                                        <p:tgtEl>
                                          <p:spTgt spid="266"/>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8"/>
                                        </p:tgtEl>
                                        <p:attrNameLst>
                                          <p:attrName>style.visibility</p:attrName>
                                        </p:attrNameLst>
                                      </p:cBhvr>
                                      <p:to>
                                        <p:strVal val="visible"/>
                                      </p:to>
                                    </p:set>
                                    <p:animEffect transition="in" filter="wipe(left)">
                                      <p:cBhvr>
                                        <p:cTn id="64" dur="500"/>
                                        <p:tgtEl>
                                          <p:spTgt spid="298"/>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99"/>
                                        </p:tgtEl>
                                        <p:attrNameLst>
                                          <p:attrName>style.visibility</p:attrName>
                                        </p:attrNameLst>
                                      </p:cBhvr>
                                      <p:to>
                                        <p:strVal val="visible"/>
                                      </p:to>
                                    </p:set>
                                    <p:animEffect transition="in" filter="wipe(left)">
                                      <p:cBhvr>
                                        <p:cTn id="67" dur="500"/>
                                        <p:tgtEl>
                                          <p:spTgt spid="29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300"/>
                                        </p:tgtEl>
                                        <p:attrNameLst>
                                          <p:attrName>style.visibility</p:attrName>
                                        </p:attrNameLst>
                                      </p:cBhvr>
                                      <p:to>
                                        <p:strVal val="visible"/>
                                      </p:to>
                                    </p:set>
                                    <p:animEffect transition="in" filter="wipe(left)">
                                      <p:cBhvr>
                                        <p:cTn id="70" dur="500"/>
                                        <p:tgtEl>
                                          <p:spTgt spid="300"/>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302"/>
                                        </p:tgtEl>
                                        <p:attrNameLst>
                                          <p:attrName>style.visibility</p:attrName>
                                        </p:attrNameLst>
                                      </p:cBhvr>
                                      <p:to>
                                        <p:strVal val="visible"/>
                                      </p:to>
                                    </p:set>
                                    <p:animEffect transition="in" filter="wipe(left)">
                                      <p:cBhvr>
                                        <p:cTn id="73" dur="500"/>
                                        <p:tgtEl>
                                          <p:spTgt spid="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83" grpId="0" animBg="1"/>
      <p:bldP spid="84" grpId="0" animBg="1"/>
      <p:bldP spid="85" grpId="0" animBg="1"/>
      <p:bldP spid="96" grpId="0" animBg="1"/>
      <p:bldP spid="97" grpId="0" animBg="1"/>
      <p:bldP spid="104" grpId="0" animBg="1"/>
      <p:bldP spid="105" grpId="0" animBg="1"/>
      <p:bldP spid="106" grpId="0" animBg="1"/>
      <p:bldP spid="107" grpId="0" animBg="1"/>
      <p:bldP spid="108" grpId="0" animBg="1"/>
      <p:bldP spid="116" grpId="0" animBg="1"/>
      <p:bldP spid="126" grpId="0" animBg="1"/>
      <p:bldP spid="258" grpId="0" animBg="1"/>
      <p:bldP spid="259" grpId="0" animBg="1"/>
      <p:bldP spid="260" grpId="0" animBg="1"/>
      <p:bldP spid="261" grpId="0" animBg="1"/>
      <p:bldP spid="266" grpId="0" animBg="1"/>
      <p:bldP spid="298" grpId="0" animBg="1"/>
      <p:bldP spid="299" grpId="0" animBg="1"/>
      <p:bldP spid="300" grpId="0" animBg="1"/>
      <p:bldP spid="30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0916-2224-57FF-B348-D43AB84F7335}"/>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79F9C401-6260-262F-9EEC-56F709C53805}"/>
              </a:ext>
              <a:ext uri="{C183D7F6-B498-43B3-948B-1728B52AA6E4}">
                <adec:decorative xmlns:adec="http://schemas.microsoft.com/office/drawing/2017/decorative" val="1"/>
              </a:ext>
            </a:extLst>
          </p:cNvPr>
          <p:cNvSpPr/>
          <p:nvPr/>
        </p:nvSpPr>
        <p:spPr>
          <a:xfrm>
            <a:off x="-34081"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B7186918-DEDB-47FE-D6AA-1A7947132601}"/>
              </a:ext>
              <a:ext uri="{C183D7F6-B498-43B3-948B-1728B52AA6E4}">
                <adec:decorative xmlns:adec="http://schemas.microsoft.com/office/drawing/2017/decorative" val="1"/>
              </a:ext>
            </a:extLst>
          </p:cNvPr>
          <p:cNvGrpSpPr/>
          <p:nvPr/>
        </p:nvGrpSpPr>
        <p:grpSpPr>
          <a:xfrm rot="19720801">
            <a:off x="1195618" y="-3154058"/>
            <a:ext cx="13298696" cy="12013754"/>
            <a:chOff x="-6806101" y="232531"/>
            <a:chExt cx="3322108" cy="3001123"/>
          </a:xfrm>
        </p:grpSpPr>
        <p:grpSp>
          <p:nvGrpSpPr>
            <p:cNvPr id="4" name="Group 3">
              <a:extLst>
                <a:ext uri="{FF2B5EF4-FFF2-40B4-BE49-F238E27FC236}">
                  <a16:creationId xmlns:a16="http://schemas.microsoft.com/office/drawing/2014/main" id="{D8ADAA6D-D909-6F33-D7F4-B4D24C544855}"/>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360ADE24-EF81-7138-182F-8211B474D588}"/>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949DFE1E-1CE8-72DE-637D-55076558A5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FEC8056B-87DC-94A0-40FF-67EFA2EE56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33D1A38D-1EC1-4AB3-28ED-7A0C39F308AB}"/>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2EFD90D7-43DE-AD5E-0F3B-CECE45E7E2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8822D454-9228-A569-B37A-6F29681A18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E8F9B577-0140-3270-B51E-0ED43BAD68F1}"/>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20F68182-C6CF-D651-359C-064F4094EF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8029E8BF-7F60-24D9-0B0A-B79C15062F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4CF1F2E6-74C3-556D-1A15-5E8CC73D268C}"/>
                </a:ext>
              </a:extLst>
            </p:cNvPr>
            <p:cNvGrpSpPr/>
            <p:nvPr/>
          </p:nvGrpSpPr>
          <p:grpSpPr>
            <a:xfrm rot="17096485">
              <a:off x="-6289091" y="799971"/>
              <a:ext cx="2039455" cy="2103885"/>
              <a:chOff x="4071312" y="2489702"/>
              <a:chExt cx="3527293" cy="3638722"/>
            </a:xfrm>
            <a:noFill/>
          </p:grpSpPr>
          <p:sp>
            <p:nvSpPr>
              <p:cNvPr id="45" name="Freeform: Shape 44">
                <a:extLst>
                  <a:ext uri="{FF2B5EF4-FFF2-40B4-BE49-F238E27FC236}">
                    <a16:creationId xmlns:a16="http://schemas.microsoft.com/office/drawing/2014/main" id="{0771A812-7D0C-46CD-7B00-10B0FD90FDE2}"/>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B3D3C66A-3961-33D9-E913-6F8ECE303AC6}"/>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56B84338-EFFD-0762-8DCB-C68E9020B6FC}"/>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343F9F85-3BF2-A718-3F9A-C0E24B044FE3}"/>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D0468FB-A6ED-09DA-CEA8-578B2622517A}"/>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114C4E2C-E9DF-D019-1323-59D1EC309C40}"/>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E3DDA3F9-CB88-94FC-0BED-4BCE068DB712}"/>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C1A37FF4-7C2D-1351-61B5-43C4A2423323}"/>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87904430-5BEB-63FF-B37D-A57554190C38}"/>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9964B292-EB53-1851-4B69-CF078EC38ACC}"/>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C4ECFA97-4BA8-3B82-932B-638FA2130253}"/>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EE65ADCA-FD87-0CED-6EB6-93398DF8853F}"/>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1D062E31-306D-2929-A873-64FA75D92AE8}"/>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6488E4B9-14BD-ED51-8AD8-66CB85C5D124}"/>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79CEE2A3-6659-B1EA-77B0-5EB4D2BB3846}"/>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9E880F61-44B8-1025-1EEE-67F72ACE465A}"/>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19073210-D0AE-467A-4D9C-D6A92B6C34DC}"/>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D69C4519-959D-B7CC-B344-2148A9DD2F61}"/>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821E07FB-4407-FE6C-3EB3-9E3BA0F5E9CB}"/>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7DD9D46C-8F5A-7927-F13A-8BA203304FE2}"/>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40C95AD4-EBE7-008B-1A1D-18E595C81494}"/>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F4FE6396-6D40-9943-295A-8C9D518710AB}"/>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42E98BF4-166F-1669-C535-79F28C42463A}"/>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DBA40ADB-5456-37F7-DF7D-7E4A26FD6647}"/>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A3E1367B-CE24-6F53-7163-6267609A9749}"/>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6591532A-3F1D-2E8E-75E7-5ABE03E9F683}"/>
                </a:ext>
              </a:extLst>
            </p:cNvPr>
            <p:cNvGrpSpPr/>
            <p:nvPr/>
          </p:nvGrpSpPr>
          <p:grpSpPr>
            <a:xfrm rot="493675">
              <a:off x="-6806101" y="683791"/>
              <a:ext cx="3322108" cy="2161678"/>
              <a:chOff x="3224705" y="2448010"/>
              <a:chExt cx="5745675" cy="3738674"/>
            </a:xfrm>
            <a:noFill/>
          </p:grpSpPr>
          <p:sp>
            <p:nvSpPr>
              <p:cNvPr id="21" name="Freeform: Shape 20">
                <a:extLst>
                  <a:ext uri="{FF2B5EF4-FFF2-40B4-BE49-F238E27FC236}">
                    <a16:creationId xmlns:a16="http://schemas.microsoft.com/office/drawing/2014/main" id="{45C4F0E5-AA9E-7771-DB2F-19D319D75693}"/>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8B61D6C9-1DE0-DABC-22CE-FCC1A6737B18}"/>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3F396B4F-51AA-5FF3-0C2C-D3A2AFE451CE}"/>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056DF8F2-EA8B-5DF2-D6FF-D19D6F1931A8}"/>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86E9BC55-9161-82A7-06DD-C98DD8A394BD}"/>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91BBCD18-58CF-3051-1626-D6AD9A801057}"/>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DE18F58E-243A-DE05-7567-6ACB0B212A1F}"/>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AE1C1FB4-851B-B0E7-830C-E599CE78F880}"/>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82A57602-B5CC-5681-0524-B4239E9C44C4}"/>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B30B96D4-F024-5517-2363-DFE398C57368}"/>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C9D228E4-46ED-6E0E-FF74-81B2F3210BA9}"/>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C9453E09-5378-787B-95A2-BF8E843EBD2B}"/>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9965FD5D-1B37-810D-2E25-D8ED5F5803AA}"/>
                </a:ext>
              </a:extLst>
            </p:cNvPr>
            <p:cNvGrpSpPr/>
            <p:nvPr/>
          </p:nvGrpSpPr>
          <p:grpSpPr>
            <a:xfrm rot="2104378">
              <a:off x="-6412180" y="232531"/>
              <a:ext cx="2239898" cy="2863531"/>
              <a:chOff x="4061078" y="1549502"/>
              <a:chExt cx="3873961" cy="4952549"/>
            </a:xfrm>
            <a:noFill/>
          </p:grpSpPr>
          <p:sp>
            <p:nvSpPr>
              <p:cNvPr id="9" name="Freeform: Shape 8">
                <a:extLst>
                  <a:ext uri="{FF2B5EF4-FFF2-40B4-BE49-F238E27FC236}">
                    <a16:creationId xmlns:a16="http://schemas.microsoft.com/office/drawing/2014/main" id="{019F953C-B273-3CF0-F49B-5A8BE156E955}"/>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EA003DC4-5A92-EB26-C7E3-2AC1DA05AEE1}"/>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08F5D430-2646-A518-D3D6-06F16794F3C9}"/>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F7271FB6-89DC-3CDD-DDC1-9A3D99BA28ED}"/>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0DE4629D-2F99-1730-10A0-02F45DCB63F2}"/>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24264056-3A06-9980-DFC2-48956C9A0888}"/>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DBDDC312-C277-E86B-5522-B7235B6AB1D2}"/>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6D453CDB-B0DB-FA95-B06E-DFDDB1DBBF35}"/>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0A58B662-D595-E882-AFB0-5834F37A8834}"/>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3466BC47-74B4-FF78-0729-CDE3705D9E9B}"/>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0E82C0BB-C6ED-D909-47CF-30D5EBA5DB8B}"/>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8311074B-36B5-1E03-0890-1112D6401677}"/>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D2594E1F-AFC3-6050-86F4-1053757B1714}"/>
              </a:ext>
              <a:ext uri="{C183D7F6-B498-43B3-948B-1728B52AA6E4}">
                <adec:decorative xmlns:adec="http://schemas.microsoft.com/office/drawing/2017/decorative" val="1"/>
              </a:ext>
            </a:extLst>
          </p:cNvPr>
          <p:cNvSpPr/>
          <p:nvPr/>
        </p:nvSpPr>
        <p:spPr bwMode="auto">
          <a:xfrm>
            <a:off x="604524" y="841319"/>
            <a:ext cx="11007860" cy="5205253"/>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i="0">
                <a:solidFill>
                  <a:srgbClr val="E5E7EB"/>
                </a:solidFill>
                <a:effectLst/>
                <a:latin typeface="Source Sans Pro" panose="020B0503030403020204" pitchFamily="34" charset="0"/>
              </a:rPr>
              <a:t>HEAD-QA</a:t>
            </a: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 name="Title 3">
            <a:extLst>
              <a:ext uri="{FF2B5EF4-FFF2-40B4-BE49-F238E27FC236}">
                <a16:creationId xmlns:a16="http://schemas.microsoft.com/office/drawing/2014/main" id="{BE353F6C-B6E4-458D-9FE7-B5280AA5C3D1}"/>
              </a:ext>
            </a:extLst>
          </p:cNvPr>
          <p:cNvSpPr txBox="1">
            <a:spLocks/>
          </p:cNvSpPr>
          <p:nvPr/>
        </p:nvSpPr>
        <p:spPr>
          <a:xfrm>
            <a:off x="2827026" y="139825"/>
            <a:ext cx="7667696"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Building A LLMOps Framework</a:t>
            </a:r>
          </a:p>
        </p:txBody>
      </p:sp>
      <p:sp>
        <p:nvSpPr>
          <p:cNvPr id="77" name="Text Placeholder 6">
            <a:extLst>
              <a:ext uri="{FF2B5EF4-FFF2-40B4-BE49-F238E27FC236}">
                <a16:creationId xmlns:a16="http://schemas.microsoft.com/office/drawing/2014/main" id="{67919FC7-8DB8-1256-D785-0CAEBFF34B8C}"/>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sp>
        <p:nvSpPr>
          <p:cNvPr id="257" name="Text Placeholder 13">
            <a:hlinkClick r:id="rId5"/>
            <a:extLst>
              <a:ext uri="{FF2B5EF4-FFF2-40B4-BE49-F238E27FC236}">
                <a16:creationId xmlns:a16="http://schemas.microsoft.com/office/drawing/2014/main" id="{D4684085-1FB7-BE5A-63A7-5E676C96BCC9}"/>
              </a:ext>
            </a:extLst>
          </p:cNvPr>
          <p:cNvSpPr>
            <a:spLocks noGrp="1"/>
          </p:cNvSpPr>
          <p:nvPr/>
        </p:nvSpPr>
        <p:spPr>
          <a:xfrm>
            <a:off x="674994" y="6372810"/>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dirty="0">
                <a:ln>
                  <a:noFill/>
                </a:ln>
                <a:solidFill>
                  <a:srgbClr val="000000"/>
                </a:solidFill>
                <a:effectLst/>
                <a:uLnTx/>
                <a:uFillTx/>
                <a:latin typeface="Segoe Sans Text"/>
                <a:ea typeface="+mn-ea"/>
                <a:cs typeface="Segoe Sans Text" pitchFamily="2" charset="0"/>
              </a:rPr>
              <a:t>Source:</a:t>
            </a:r>
            <a:r>
              <a:rPr lang="en-CA" dirty="0">
                <a:solidFill>
                  <a:srgbClr val="000000"/>
                </a:solidFill>
                <a:latin typeface="Segoe Sans Text"/>
                <a:cs typeface="Segoe Sans Text" pitchFamily="2" charset="0"/>
              </a:rPr>
              <a:t> </a:t>
            </a:r>
            <a:r>
              <a:rPr lang="en-CA" dirty="0" err="1">
                <a:solidFill>
                  <a:srgbClr val="000000"/>
                </a:solidFill>
                <a:latin typeface="Segoe Sans Text"/>
                <a:cs typeface="Segoe Sans Text" pitchFamily="2" charset="0"/>
                <a:hlinkClick r:id="rId6"/>
              </a:rPr>
              <a:t>MedHelm</a:t>
            </a:r>
            <a:endParaRPr kumimoji="0" lang="en-CA" sz="1122" b="0" i="0" u="none" strike="noStrike" kern="1200" cap="none" spc="0" normalizeH="0" baseline="0" noProof="0" dirty="0">
              <a:ln>
                <a:noFill/>
              </a:ln>
              <a:solidFill>
                <a:srgbClr val="000000"/>
              </a:solidFill>
              <a:effectLst/>
              <a:uLnTx/>
              <a:uFillTx/>
              <a:latin typeface="Segoe Sans Text"/>
              <a:ea typeface="+mn-ea"/>
              <a:cs typeface="Segoe Sans Text" pitchFamily="2" charset="0"/>
            </a:endParaRPr>
          </a:p>
        </p:txBody>
      </p:sp>
      <p:sp>
        <p:nvSpPr>
          <p:cNvPr id="66" name="!! Purple box">
            <a:extLst>
              <a:ext uri="{FF2B5EF4-FFF2-40B4-BE49-F238E27FC236}">
                <a16:creationId xmlns:a16="http://schemas.microsoft.com/office/drawing/2014/main" id="{7B267D89-D9B8-80C8-C1CB-0BB973C0C605}"/>
              </a:ext>
            </a:extLst>
          </p:cNvPr>
          <p:cNvSpPr txBox="1"/>
          <p:nvPr/>
        </p:nvSpPr>
        <p:spPr>
          <a:xfrm>
            <a:off x="998022" y="1993238"/>
            <a:ext cx="2125371" cy="1401064"/>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1200" b="1" dirty="0">
                <a:latin typeface="Segoe Sans Text Semibold"/>
              </a:rPr>
              <a:t>Clinical Decision Support</a:t>
            </a:r>
          </a:p>
        </p:txBody>
      </p:sp>
      <p:sp>
        <p:nvSpPr>
          <p:cNvPr id="69" name="!! Purple box">
            <a:extLst>
              <a:ext uri="{FF2B5EF4-FFF2-40B4-BE49-F238E27FC236}">
                <a16:creationId xmlns:a16="http://schemas.microsoft.com/office/drawing/2014/main" id="{2404B156-8114-28EB-2036-CCDD8CFDEB77}"/>
              </a:ext>
            </a:extLst>
          </p:cNvPr>
          <p:cNvSpPr txBox="1"/>
          <p:nvPr/>
        </p:nvSpPr>
        <p:spPr>
          <a:xfrm>
            <a:off x="4060621" y="2094139"/>
            <a:ext cx="2004412" cy="1227060"/>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200" b="1" dirty="0">
                <a:latin typeface="Segoe Sans Text Semibold"/>
              </a:rPr>
              <a:t>Provide Clinical Knowledge Support</a:t>
            </a:r>
            <a:endParaRPr kumimoji="0" lang="en-US" sz="1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ndParaRPr>
          </a:p>
        </p:txBody>
      </p:sp>
      <p:sp>
        <p:nvSpPr>
          <p:cNvPr id="70" name="Title 3">
            <a:extLst>
              <a:ext uri="{FF2B5EF4-FFF2-40B4-BE49-F238E27FC236}">
                <a16:creationId xmlns:a16="http://schemas.microsoft.com/office/drawing/2014/main" id="{59FBAEF1-D407-C1FC-1131-F933D270484C}"/>
              </a:ext>
            </a:extLst>
          </p:cNvPr>
          <p:cNvSpPr txBox="1">
            <a:spLocks/>
          </p:cNvSpPr>
          <p:nvPr/>
        </p:nvSpPr>
        <p:spPr>
          <a:xfrm>
            <a:off x="4084331" y="954775"/>
            <a:ext cx="5392121"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2400" dirty="0">
                <a:solidFill>
                  <a:schemeClr val="accent1"/>
                </a:solidFill>
              </a:rPr>
              <a:t>Mapping Domains With Datasets </a:t>
            </a:r>
          </a:p>
        </p:txBody>
      </p:sp>
      <p:cxnSp>
        <p:nvCxnSpPr>
          <p:cNvPr id="71" name="Elbow Connector 7200">
            <a:extLst>
              <a:ext uri="{FF2B5EF4-FFF2-40B4-BE49-F238E27FC236}">
                <a16:creationId xmlns:a16="http://schemas.microsoft.com/office/drawing/2014/main" id="{4828FB58-E101-FFF6-1E85-A9F1431F1C7A}"/>
              </a:ext>
            </a:extLst>
          </p:cNvPr>
          <p:cNvCxnSpPr>
            <a:cxnSpLocks/>
          </p:cNvCxnSpPr>
          <p:nvPr/>
        </p:nvCxnSpPr>
        <p:spPr>
          <a:xfrm>
            <a:off x="3305999" y="2677423"/>
            <a:ext cx="664650" cy="0"/>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72" name="Rectangle: Rounded Corners 4">
            <a:extLst>
              <a:ext uri="{FF2B5EF4-FFF2-40B4-BE49-F238E27FC236}">
                <a16:creationId xmlns:a16="http://schemas.microsoft.com/office/drawing/2014/main" id="{09A2CBDA-F7F9-DD8B-9D9B-D6CA77A48126}"/>
              </a:ext>
              <a:ext uri="{C183D7F6-B498-43B3-948B-1728B52AA6E4}">
                <adec:decorative xmlns:adec="http://schemas.microsoft.com/office/drawing/2017/decorative" val="1"/>
              </a:ext>
            </a:extLst>
          </p:cNvPr>
          <p:cNvSpPr>
            <a:spLocks/>
          </p:cNvSpPr>
          <p:nvPr/>
        </p:nvSpPr>
        <p:spPr>
          <a:xfrm rot="5400000">
            <a:off x="3991374" y="3555841"/>
            <a:ext cx="1257328" cy="2278645"/>
          </a:xfrm>
          <a:prstGeom prst="roundRect">
            <a:avLst>
              <a:gd name="adj" fmla="val 11776"/>
            </a:avLst>
          </a:prstGeom>
          <a:solidFill>
            <a:schemeClr val="tx2">
              <a:lumMod val="25000"/>
              <a:lumOff val="75000"/>
              <a:alpha val="20000"/>
            </a:schemeClr>
          </a:solid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Aptos"/>
              <a:ea typeface="+mn-ea"/>
              <a:cs typeface="+mn-cs"/>
            </a:endParaRPr>
          </a:p>
        </p:txBody>
      </p:sp>
      <p:sp>
        <p:nvSpPr>
          <p:cNvPr id="73" name="TextBox 72">
            <a:extLst>
              <a:ext uri="{FF2B5EF4-FFF2-40B4-BE49-F238E27FC236}">
                <a16:creationId xmlns:a16="http://schemas.microsoft.com/office/drawing/2014/main" id="{1F1FB784-8007-76B2-3FF5-9404718A51FE}"/>
              </a:ext>
            </a:extLst>
          </p:cNvPr>
          <p:cNvSpPr txBox="1"/>
          <p:nvPr/>
        </p:nvSpPr>
        <p:spPr>
          <a:xfrm>
            <a:off x="3622565" y="3796217"/>
            <a:ext cx="2038244"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dirty="0">
                <a:solidFill>
                  <a:prstClr val="black"/>
                </a:solidFill>
                <a:latin typeface="Segoe UI" panose="020B0502040204020203" pitchFamily="34" charset="0"/>
                <a:cs typeface="Segoe UI" panose="020B0502040204020203" pitchFamily="34" charset="0"/>
              </a:rPr>
              <a:t> LLM/SLM Candidates Pool</a:t>
            </a:r>
            <a:endParaRPr kumimoji="0" lang="en-US" sz="11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4" name="TextBox 73">
            <a:extLst>
              <a:ext uri="{FF2B5EF4-FFF2-40B4-BE49-F238E27FC236}">
                <a16:creationId xmlns:a16="http://schemas.microsoft.com/office/drawing/2014/main" id="{064A4D03-3321-135A-6BF1-F9634D9E68FA}"/>
              </a:ext>
            </a:extLst>
          </p:cNvPr>
          <p:cNvSpPr txBox="1"/>
          <p:nvPr/>
        </p:nvSpPr>
        <p:spPr>
          <a:xfrm>
            <a:off x="3900191" y="4739517"/>
            <a:ext cx="1003481"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microsoft</a:t>
            </a:r>
            <a:r>
              <a:rPr kumimoji="0" lang="en-US" sz="9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900" b="1" i="0" u="none" strike="noStrike" kern="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biogpt</a:t>
            </a:r>
            <a:r>
              <a:rPr kumimoji="0" lang="en-US" sz="9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-large-</a:t>
            </a:r>
            <a:r>
              <a:rPr kumimoji="0" lang="en-US" sz="900" b="1" i="0" u="none" strike="noStrike" kern="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pubmedqa</a:t>
            </a:r>
            <a:endParaRPr kumimoji="0" lang="en-US" sz="9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76" name="Picture 4" descr="Howso: AI Reasoning and Agentic AI">
            <a:extLst>
              <a:ext uri="{FF2B5EF4-FFF2-40B4-BE49-F238E27FC236}">
                <a16:creationId xmlns:a16="http://schemas.microsoft.com/office/drawing/2014/main" id="{A869EDEB-2F37-ABCD-6CDA-7EF3DED9AC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2062" y="3719846"/>
            <a:ext cx="1489393" cy="773338"/>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A blue square with a white star&#10;&#10;Description automatically generated">
            <a:extLst>
              <a:ext uri="{FF2B5EF4-FFF2-40B4-BE49-F238E27FC236}">
                <a16:creationId xmlns:a16="http://schemas.microsoft.com/office/drawing/2014/main" id="{6465B27F-D871-222A-827B-0CA1A89C56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3755" y="4233761"/>
            <a:ext cx="581426" cy="581426"/>
          </a:xfrm>
          <a:prstGeom prst="rect">
            <a:avLst/>
          </a:prstGeom>
        </p:spPr>
      </p:pic>
      <p:sp>
        <p:nvSpPr>
          <p:cNvPr id="79" name="TextBox 78">
            <a:extLst>
              <a:ext uri="{FF2B5EF4-FFF2-40B4-BE49-F238E27FC236}">
                <a16:creationId xmlns:a16="http://schemas.microsoft.com/office/drawing/2014/main" id="{1737139B-EB7F-D613-AE96-1C320483805C}"/>
              </a:ext>
            </a:extLst>
          </p:cNvPr>
          <p:cNvSpPr txBox="1"/>
          <p:nvPr/>
        </p:nvSpPr>
        <p:spPr>
          <a:xfrm>
            <a:off x="4679333" y="4874653"/>
            <a:ext cx="55252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Gpt4o</a:t>
            </a:r>
          </a:p>
        </p:txBody>
      </p:sp>
      <p:sp>
        <p:nvSpPr>
          <p:cNvPr id="80" name="Title 3">
            <a:extLst>
              <a:ext uri="{FF2B5EF4-FFF2-40B4-BE49-F238E27FC236}">
                <a16:creationId xmlns:a16="http://schemas.microsoft.com/office/drawing/2014/main" id="{BC1AE854-E6EF-0C70-B5F6-1916D36D630C}"/>
              </a:ext>
            </a:extLst>
          </p:cNvPr>
          <p:cNvSpPr txBox="1">
            <a:spLocks/>
          </p:cNvSpPr>
          <p:nvPr/>
        </p:nvSpPr>
        <p:spPr>
          <a:xfrm>
            <a:off x="1350168" y="1670728"/>
            <a:ext cx="2244152" cy="42018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1400" dirty="0">
                <a:solidFill>
                  <a:schemeClr val="accent1"/>
                </a:solidFill>
              </a:rPr>
              <a:t>Medical Domain </a:t>
            </a:r>
          </a:p>
        </p:txBody>
      </p:sp>
      <p:sp>
        <p:nvSpPr>
          <p:cNvPr id="81" name="Title 3">
            <a:extLst>
              <a:ext uri="{FF2B5EF4-FFF2-40B4-BE49-F238E27FC236}">
                <a16:creationId xmlns:a16="http://schemas.microsoft.com/office/drawing/2014/main" id="{CB06EBEB-2FBB-95DB-EE64-FC77F0D8A51A}"/>
              </a:ext>
            </a:extLst>
          </p:cNvPr>
          <p:cNvSpPr txBox="1">
            <a:spLocks/>
          </p:cNvSpPr>
          <p:nvPr/>
        </p:nvSpPr>
        <p:spPr>
          <a:xfrm>
            <a:off x="4222916" y="1746729"/>
            <a:ext cx="2244152" cy="42018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1400" dirty="0">
                <a:solidFill>
                  <a:schemeClr val="accent1"/>
                </a:solidFill>
              </a:rPr>
              <a:t>Medical Subdomain </a:t>
            </a:r>
          </a:p>
        </p:txBody>
      </p:sp>
      <p:sp>
        <p:nvSpPr>
          <p:cNvPr id="83" name="!! Purple box">
            <a:extLst>
              <a:ext uri="{FF2B5EF4-FFF2-40B4-BE49-F238E27FC236}">
                <a16:creationId xmlns:a16="http://schemas.microsoft.com/office/drawing/2014/main" id="{08B61ABC-1F12-4C26-806D-ECFBBA83B5CB}"/>
              </a:ext>
            </a:extLst>
          </p:cNvPr>
          <p:cNvSpPr txBox="1"/>
          <p:nvPr/>
        </p:nvSpPr>
        <p:spPr>
          <a:xfrm>
            <a:off x="6876057" y="2147599"/>
            <a:ext cx="1110405" cy="496757"/>
          </a:xfrm>
          <a:prstGeom prst="roundRect">
            <a:avLst>
              <a:gd name="adj" fmla="val 16667"/>
            </a:avLst>
          </a:prstGeom>
          <a:solidFill>
            <a:schemeClr val="accent2">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Support</a:t>
            </a:r>
            <a:r>
              <a:rPr kumimoji="0" lang="en-US" sz="1000" b="1" i="0" u="none" strike="noStrike" kern="1200" cap="none" spc="0" normalizeH="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 treatment Response</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84" name="!! Purple box">
            <a:extLst>
              <a:ext uri="{FF2B5EF4-FFF2-40B4-BE49-F238E27FC236}">
                <a16:creationId xmlns:a16="http://schemas.microsoft.com/office/drawing/2014/main" id="{A86C9ED5-27DF-68C3-44B1-C63794D5E376}"/>
              </a:ext>
            </a:extLst>
          </p:cNvPr>
          <p:cNvSpPr txBox="1"/>
          <p:nvPr/>
        </p:nvSpPr>
        <p:spPr>
          <a:xfrm>
            <a:off x="6888200" y="2773793"/>
            <a:ext cx="1110405" cy="496757"/>
          </a:xfrm>
          <a:prstGeom prst="roundRect">
            <a:avLst>
              <a:gd name="adj" fmla="val 16667"/>
            </a:avLst>
          </a:prstGeom>
          <a:solidFill>
            <a:schemeClr val="accent2">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noProof="0" dirty="0">
                <a:latin typeface="Segoe Sans Text Semibold"/>
              </a:rPr>
              <a:t>Suggest Clinical pathways</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cxnSp>
        <p:nvCxnSpPr>
          <p:cNvPr id="86" name="Elbow Connector 7200">
            <a:extLst>
              <a:ext uri="{FF2B5EF4-FFF2-40B4-BE49-F238E27FC236}">
                <a16:creationId xmlns:a16="http://schemas.microsoft.com/office/drawing/2014/main" id="{BA5784E3-5DF6-A203-B5C8-7F1B9F8700FD}"/>
              </a:ext>
            </a:extLst>
          </p:cNvPr>
          <p:cNvCxnSpPr>
            <a:cxnSpLocks/>
          </p:cNvCxnSpPr>
          <p:nvPr/>
        </p:nvCxnSpPr>
        <p:spPr>
          <a:xfrm flipV="1">
            <a:off x="6269329" y="2421670"/>
            <a:ext cx="530064" cy="299429"/>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8" name="Elbow Connector 7200">
            <a:extLst>
              <a:ext uri="{FF2B5EF4-FFF2-40B4-BE49-F238E27FC236}">
                <a16:creationId xmlns:a16="http://schemas.microsoft.com/office/drawing/2014/main" id="{B0A07BA3-7433-EAEB-CFA6-36FF426323CB}"/>
              </a:ext>
            </a:extLst>
          </p:cNvPr>
          <p:cNvCxnSpPr>
            <a:cxnSpLocks/>
          </p:cNvCxnSpPr>
          <p:nvPr/>
        </p:nvCxnSpPr>
        <p:spPr>
          <a:xfrm>
            <a:off x="6292985" y="2871781"/>
            <a:ext cx="535925" cy="149703"/>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9EE83CA1-5E93-398B-F1F6-C1164B22A6FE}"/>
              </a:ext>
            </a:extLst>
          </p:cNvPr>
          <p:cNvPicPr>
            <a:picLocks noChangeAspect="1"/>
          </p:cNvPicPr>
          <p:nvPr/>
        </p:nvPicPr>
        <p:blipFill>
          <a:blip r:embed="rId9"/>
          <a:stretch>
            <a:fillRect/>
          </a:stretch>
        </p:blipFill>
        <p:spPr>
          <a:xfrm>
            <a:off x="3979531" y="4229052"/>
            <a:ext cx="528264" cy="528264"/>
          </a:xfrm>
          <a:prstGeom prst="rect">
            <a:avLst/>
          </a:prstGeom>
        </p:spPr>
      </p:pic>
      <p:sp>
        <p:nvSpPr>
          <p:cNvPr id="95" name="Text Placeholder 8">
            <a:extLst>
              <a:ext uri="{FF2B5EF4-FFF2-40B4-BE49-F238E27FC236}">
                <a16:creationId xmlns:a16="http://schemas.microsoft.com/office/drawing/2014/main" id="{2F369C98-04D0-159B-42C4-A690D178EEE0}"/>
              </a:ext>
            </a:extLst>
          </p:cNvPr>
          <p:cNvSpPr txBox="1">
            <a:spLocks/>
          </p:cNvSpPr>
          <p:nvPr/>
        </p:nvSpPr>
        <p:spPr>
          <a:xfrm>
            <a:off x="7593456" y="5547802"/>
            <a:ext cx="1128224"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0A1B45"/>
                </a:solidFill>
                <a:effectLst/>
                <a:uLnTx/>
                <a:uFillTx/>
                <a:latin typeface="Segoe UI Semibold"/>
                <a:ea typeface="+mn-ea"/>
                <a:cs typeface="Segoe UI"/>
              </a:rPr>
              <a:t>Data Scientist/</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000" dirty="0">
                <a:solidFill>
                  <a:srgbClr val="0A1B45"/>
                </a:solidFill>
                <a:latin typeface="Segoe UI Semibold"/>
                <a:cs typeface="Segoe UI"/>
              </a:rPr>
              <a:t>AI Engineer </a:t>
            </a:r>
            <a:endParaRPr kumimoji="0" lang="en-US" sz="1000" b="0" i="0" u="none" strike="noStrike" kern="1200" cap="none" spc="0" normalizeH="0" baseline="0" noProof="0" dirty="0">
              <a:ln>
                <a:noFill/>
              </a:ln>
              <a:solidFill>
                <a:srgbClr val="0A1B45"/>
              </a:solidFill>
              <a:effectLst/>
              <a:uLnTx/>
              <a:uFillTx/>
              <a:latin typeface="Segoe UI Semibold"/>
              <a:ea typeface="+mn-ea"/>
              <a:cs typeface="Segoe UI" panose="020B0502040204020203" pitchFamily="34" charset="0"/>
            </a:endParaRPr>
          </a:p>
        </p:txBody>
      </p:sp>
      <p:pic>
        <p:nvPicPr>
          <p:cNvPr id="96" name="Picture 6" descr="Employee Headshot">
            <a:extLst>
              <a:ext uri="{FF2B5EF4-FFF2-40B4-BE49-F238E27FC236}">
                <a16:creationId xmlns:a16="http://schemas.microsoft.com/office/drawing/2014/main" id="{53E91CFB-55E0-7815-1309-643D43442A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48423" y="4864618"/>
            <a:ext cx="545776" cy="544566"/>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019E5647-3062-FE61-0FD4-ED75C2EE5C01}"/>
              </a:ext>
            </a:extLst>
          </p:cNvPr>
          <p:cNvSpPr txBox="1"/>
          <p:nvPr/>
        </p:nvSpPr>
        <p:spPr>
          <a:xfrm>
            <a:off x="7998133" y="3450285"/>
            <a:ext cx="2031532"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srgbClr val="C03BC4"/>
                </a:solidFill>
                <a:effectLst/>
                <a:latin typeface="Segoe UI" panose="020B0502040204020203" pitchFamily="34" charset="0"/>
              </a:rPr>
              <a:t>Need</a:t>
            </a:r>
            <a:r>
              <a:rPr lang="en-US" sz="1100" dirty="0">
                <a:solidFill>
                  <a:srgbClr val="C03BC4"/>
                </a:solidFill>
                <a:effectLst/>
                <a:latin typeface="Segoe UI" panose="020B0502040204020203" pitchFamily="34" charset="0"/>
              </a:rPr>
              <a:t> </a:t>
            </a:r>
            <a:r>
              <a:rPr lang="en-US" sz="1100" b="1" dirty="0">
                <a:solidFill>
                  <a:srgbClr val="C03BC4"/>
                </a:solidFill>
                <a:effectLst/>
                <a:latin typeface="Segoe UI" panose="020B0502040204020203" pitchFamily="34" charset="0"/>
              </a:rPr>
              <a:t>to</a:t>
            </a:r>
            <a:r>
              <a:rPr lang="en-US" sz="1100" dirty="0">
                <a:solidFill>
                  <a:srgbClr val="C03BC4"/>
                </a:solidFill>
                <a:effectLst/>
                <a:latin typeface="Segoe UI" panose="020B0502040204020203" pitchFamily="34" charset="0"/>
              </a:rPr>
              <a:t> </a:t>
            </a:r>
            <a:r>
              <a:rPr lang="en-US" sz="1100" b="1" dirty="0">
                <a:solidFill>
                  <a:srgbClr val="C03BC4"/>
                </a:solidFill>
                <a:effectLst/>
                <a:latin typeface="Segoe UI" panose="020B0502040204020203" pitchFamily="34" charset="0"/>
              </a:rPr>
              <a:t>evaluate</a:t>
            </a:r>
            <a:r>
              <a:rPr lang="en-US" sz="1100" dirty="0">
                <a:solidFill>
                  <a:srgbClr val="C03BC4"/>
                </a:solidFill>
                <a:effectLst/>
                <a:latin typeface="Segoe UI" panose="020B0502040204020203" pitchFamily="34" charset="0"/>
              </a:rPr>
              <a:t> </a:t>
            </a:r>
            <a:r>
              <a:rPr lang="en-US" sz="1100" b="1" dirty="0">
                <a:solidFill>
                  <a:srgbClr val="C03BC4"/>
                </a:solidFill>
                <a:effectLst/>
                <a:latin typeface="Segoe UI" panose="020B0502040204020203" pitchFamily="34" charset="0"/>
              </a:rPr>
              <a:t>the</a:t>
            </a:r>
            <a:r>
              <a:rPr lang="en-US" sz="1100" dirty="0">
                <a:solidFill>
                  <a:srgbClr val="C03BC4"/>
                </a:solidFill>
                <a:effectLst/>
                <a:latin typeface="Segoe UI" panose="020B0502040204020203" pitchFamily="34" charset="0"/>
              </a:rPr>
              <a:t> </a:t>
            </a:r>
            <a:r>
              <a:rPr lang="en-US" sz="1100" b="1" dirty="0">
                <a:solidFill>
                  <a:schemeClr val="accent1"/>
                </a:solidFill>
                <a:effectLst/>
                <a:latin typeface="Segoe UI" panose="020B0502040204020203" pitchFamily="34" charset="0"/>
              </a:rPr>
              <a:t>clinical</a:t>
            </a:r>
            <a:r>
              <a:rPr lang="en-US" sz="1100" dirty="0">
                <a:solidFill>
                  <a:schemeClr val="accent1"/>
                </a:solidFill>
                <a:effectLst/>
                <a:latin typeface="Segoe UI" panose="020B0502040204020203" pitchFamily="34" charset="0"/>
              </a:rPr>
              <a:t> </a:t>
            </a:r>
            <a:r>
              <a:rPr lang="en-US" sz="1100" b="1" dirty="0">
                <a:solidFill>
                  <a:schemeClr val="accent1"/>
                </a:solidFill>
                <a:effectLst/>
                <a:latin typeface="Segoe UI" panose="020B0502040204020203" pitchFamily="34" charset="0"/>
              </a:rPr>
              <a:t>knowledge</a:t>
            </a:r>
            <a:r>
              <a:rPr lang="en-US" sz="1100" dirty="0">
                <a:solidFill>
                  <a:schemeClr val="accent1"/>
                </a:solidFill>
                <a:effectLst/>
                <a:latin typeface="Segoe UI" panose="020B0502040204020203" pitchFamily="34" charset="0"/>
              </a:rPr>
              <a:t> </a:t>
            </a:r>
            <a:r>
              <a:rPr lang="en-US" sz="1100" b="1" dirty="0">
                <a:solidFill>
                  <a:srgbClr val="C03BC4"/>
                </a:solidFill>
                <a:effectLst/>
                <a:latin typeface="Segoe UI" panose="020B0502040204020203" pitchFamily="34" charset="0"/>
              </a:rPr>
              <a:t>of</a:t>
            </a:r>
            <a:r>
              <a:rPr lang="en-US" sz="1100" dirty="0">
                <a:solidFill>
                  <a:srgbClr val="C03BC4"/>
                </a:solidFill>
                <a:effectLst/>
                <a:latin typeface="Segoe UI" panose="020B0502040204020203" pitchFamily="34" charset="0"/>
              </a:rPr>
              <a:t> </a:t>
            </a:r>
            <a:r>
              <a:rPr lang="en-US" sz="1100" b="1" dirty="0">
                <a:solidFill>
                  <a:srgbClr val="C03BC4"/>
                </a:solidFill>
                <a:effectLst/>
                <a:latin typeface="Segoe UI" panose="020B0502040204020203" pitchFamily="34" charset="0"/>
              </a:rPr>
              <a:t>my</a:t>
            </a:r>
            <a:r>
              <a:rPr lang="en-US" sz="1100" dirty="0">
                <a:solidFill>
                  <a:srgbClr val="C03BC4"/>
                </a:solidFill>
                <a:effectLst/>
                <a:latin typeface="Segoe UI" panose="020B0502040204020203" pitchFamily="34" charset="0"/>
              </a:rPr>
              <a:t> </a:t>
            </a:r>
            <a:r>
              <a:rPr lang="en-US" sz="1100" b="1" dirty="0">
                <a:solidFill>
                  <a:srgbClr val="C03BC4"/>
                </a:solidFill>
                <a:effectLst/>
                <a:latin typeface="Segoe UI" panose="020B0502040204020203" pitchFamily="34" charset="0"/>
              </a:rPr>
              <a:t>foundation models</a:t>
            </a:r>
            <a:r>
              <a:rPr lang="en-US" sz="1100" dirty="0">
                <a:solidFill>
                  <a:srgbClr val="C03BC4"/>
                </a:solidFill>
                <a:effectLst/>
                <a:latin typeface="Segoe UI" panose="020B0502040204020203" pitchFamily="34" charset="0"/>
              </a:rPr>
              <a:t> – </a:t>
            </a:r>
            <a:r>
              <a:rPr lang="en-US" sz="1100" b="1" dirty="0">
                <a:solidFill>
                  <a:srgbClr val="C03BC4"/>
                </a:solidFill>
                <a:effectLst/>
                <a:latin typeface="Segoe UI" panose="020B0502040204020203" pitchFamily="34" charset="0"/>
              </a:rPr>
              <a:t>going</a:t>
            </a:r>
            <a:r>
              <a:rPr lang="en-US" sz="1100" dirty="0">
                <a:solidFill>
                  <a:srgbClr val="C03BC4"/>
                </a:solidFill>
                <a:effectLst/>
                <a:latin typeface="Segoe UI" panose="020B0502040204020203" pitchFamily="34" charset="0"/>
              </a:rPr>
              <a:t> </a:t>
            </a:r>
            <a:r>
              <a:rPr lang="en-US" sz="1100" b="1" dirty="0">
                <a:solidFill>
                  <a:srgbClr val="C03BC4"/>
                </a:solidFill>
                <a:effectLst/>
                <a:latin typeface="Segoe UI" panose="020B0502040204020203" pitchFamily="34" charset="0"/>
              </a:rPr>
              <a:t>to</a:t>
            </a:r>
            <a:r>
              <a:rPr lang="en-US" sz="1100" dirty="0">
                <a:solidFill>
                  <a:srgbClr val="C03BC4"/>
                </a:solidFill>
                <a:effectLst/>
                <a:latin typeface="Segoe UI" panose="020B0502040204020203" pitchFamily="34" charset="0"/>
              </a:rPr>
              <a:t> </a:t>
            </a:r>
            <a:r>
              <a:rPr lang="en-US" sz="1100" b="1" dirty="0">
                <a:solidFill>
                  <a:srgbClr val="C03BC4"/>
                </a:solidFill>
                <a:effectLst/>
                <a:latin typeface="Segoe UI" panose="020B0502040204020203" pitchFamily="34" charset="0"/>
              </a:rPr>
              <a:t>choose</a:t>
            </a:r>
            <a:r>
              <a:rPr lang="en-US" sz="1100" dirty="0">
                <a:solidFill>
                  <a:srgbClr val="C03BC4"/>
                </a:solidFill>
                <a:effectLst/>
                <a:latin typeface="Segoe UI" panose="020B0502040204020203" pitchFamily="34" charset="0"/>
              </a:rPr>
              <a:t> HEAD-QA</a:t>
            </a:r>
            <a:endParaRPr kumimoji="0" lang="en-US" sz="1100" b="1"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endParaRPr>
          </a:p>
        </p:txBody>
      </p:sp>
      <p:pic>
        <p:nvPicPr>
          <p:cNvPr id="103" name="Picture 102">
            <a:extLst>
              <a:ext uri="{FF2B5EF4-FFF2-40B4-BE49-F238E27FC236}">
                <a16:creationId xmlns:a16="http://schemas.microsoft.com/office/drawing/2014/main" id="{15588BC2-A41E-CAF0-65E2-D821207D9865}"/>
              </a:ext>
            </a:extLst>
          </p:cNvPr>
          <p:cNvPicPr>
            <a:picLocks noChangeAspect="1"/>
          </p:cNvPicPr>
          <p:nvPr/>
        </p:nvPicPr>
        <p:blipFill>
          <a:blip r:embed="rId11"/>
          <a:stretch>
            <a:fillRect/>
          </a:stretch>
        </p:blipFill>
        <p:spPr>
          <a:xfrm>
            <a:off x="10282719" y="4590039"/>
            <a:ext cx="749431" cy="749431"/>
          </a:xfrm>
          <a:prstGeom prst="rect">
            <a:avLst/>
          </a:prstGeom>
        </p:spPr>
      </p:pic>
      <p:sp>
        <p:nvSpPr>
          <p:cNvPr id="104" name="Title 3">
            <a:extLst>
              <a:ext uri="{FF2B5EF4-FFF2-40B4-BE49-F238E27FC236}">
                <a16:creationId xmlns:a16="http://schemas.microsoft.com/office/drawing/2014/main" id="{19F3BED3-3A87-6025-02A6-49F804BE1C55}"/>
              </a:ext>
            </a:extLst>
          </p:cNvPr>
          <p:cNvSpPr txBox="1">
            <a:spLocks/>
          </p:cNvSpPr>
          <p:nvPr/>
        </p:nvSpPr>
        <p:spPr>
          <a:xfrm>
            <a:off x="9414360" y="1506261"/>
            <a:ext cx="2244152" cy="42018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1400" dirty="0" err="1">
                <a:solidFill>
                  <a:schemeClr val="accent1"/>
                </a:solidFill>
              </a:rPr>
              <a:t>HeadQA</a:t>
            </a:r>
            <a:r>
              <a:rPr lang="en-US" sz="1400" dirty="0">
                <a:solidFill>
                  <a:schemeClr val="accent1"/>
                </a:solidFill>
              </a:rPr>
              <a:t> Datasets</a:t>
            </a:r>
          </a:p>
        </p:txBody>
      </p:sp>
      <p:cxnSp>
        <p:nvCxnSpPr>
          <p:cNvPr id="105" name="Elbow Connector 7200">
            <a:extLst>
              <a:ext uri="{FF2B5EF4-FFF2-40B4-BE49-F238E27FC236}">
                <a16:creationId xmlns:a16="http://schemas.microsoft.com/office/drawing/2014/main" id="{6324EC0E-8E5C-FA07-2E8D-EAEE5220ABB5}"/>
              </a:ext>
            </a:extLst>
          </p:cNvPr>
          <p:cNvCxnSpPr>
            <a:cxnSpLocks/>
          </p:cNvCxnSpPr>
          <p:nvPr/>
        </p:nvCxnSpPr>
        <p:spPr>
          <a:xfrm>
            <a:off x="8130422" y="2679425"/>
            <a:ext cx="740854" cy="0"/>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08" name="Rectangle: Rounded Corners 2">
            <a:extLst>
              <a:ext uri="{FF2B5EF4-FFF2-40B4-BE49-F238E27FC236}">
                <a16:creationId xmlns:a16="http://schemas.microsoft.com/office/drawing/2014/main" id="{D72BB499-3F2B-98E2-EEAA-4B9E0F81B13D}"/>
              </a:ext>
            </a:extLst>
          </p:cNvPr>
          <p:cNvSpPr/>
          <p:nvPr/>
        </p:nvSpPr>
        <p:spPr>
          <a:xfrm>
            <a:off x="8943433" y="1843852"/>
            <a:ext cx="2448561" cy="1653309"/>
          </a:xfrm>
          <a:prstGeom prst="roundRect">
            <a:avLst/>
          </a:prstGeom>
          <a:solidFill>
            <a:srgbClr val="FFFFFF"/>
          </a:solidFill>
          <a:ln w="9525" cap="flat" cmpd="sng" algn="ctr">
            <a:solidFill>
              <a:schemeClr val="tx2">
                <a:lumMod val="50000"/>
                <a:lumOff val="50000"/>
              </a:schemeClr>
            </a:solid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9" name="Title 3">
            <a:extLst>
              <a:ext uri="{FF2B5EF4-FFF2-40B4-BE49-F238E27FC236}">
                <a16:creationId xmlns:a16="http://schemas.microsoft.com/office/drawing/2014/main" id="{7DFB8080-BF4F-8154-7281-BD9DAC02C23D}"/>
              </a:ext>
            </a:extLst>
          </p:cNvPr>
          <p:cNvSpPr txBox="1">
            <a:spLocks/>
          </p:cNvSpPr>
          <p:nvPr/>
        </p:nvSpPr>
        <p:spPr>
          <a:xfrm>
            <a:off x="6876057" y="1827252"/>
            <a:ext cx="2244152" cy="42018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1400" dirty="0">
                <a:solidFill>
                  <a:schemeClr val="accent1"/>
                </a:solidFill>
              </a:rPr>
              <a:t>Define Tasks</a:t>
            </a:r>
          </a:p>
        </p:txBody>
      </p:sp>
      <p:cxnSp>
        <p:nvCxnSpPr>
          <p:cNvPr id="111" name="Elbow Connector 7200">
            <a:extLst>
              <a:ext uri="{FF2B5EF4-FFF2-40B4-BE49-F238E27FC236}">
                <a16:creationId xmlns:a16="http://schemas.microsoft.com/office/drawing/2014/main" id="{967597D0-B8FE-9587-3F3C-2FB5B16A58F3}"/>
              </a:ext>
            </a:extLst>
          </p:cNvPr>
          <p:cNvCxnSpPr>
            <a:cxnSpLocks/>
            <a:stCxn id="96" idx="0"/>
            <a:endCxn id="108" idx="2"/>
          </p:cNvCxnSpPr>
          <p:nvPr/>
        </p:nvCxnSpPr>
        <p:spPr>
          <a:xfrm rot="5400000" flipH="1" flipV="1">
            <a:off x="8410784" y="3107689"/>
            <a:ext cx="1367457" cy="2146403"/>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284312E8-3002-EDCD-BECF-6F286B4E9AEA}"/>
              </a:ext>
            </a:extLst>
          </p:cNvPr>
          <p:cNvSpPr txBox="1"/>
          <p:nvPr/>
        </p:nvSpPr>
        <p:spPr>
          <a:xfrm>
            <a:off x="9279918" y="2050826"/>
            <a:ext cx="2031532" cy="1292662"/>
          </a:xfrm>
          <a:prstGeom prst="rect">
            <a:avLst/>
          </a:prstGeom>
          <a:noFill/>
        </p:spPr>
        <p:txBody>
          <a:bodyPr wrap="square" lIns="0" tIns="0" rIns="0" bIns="0" rtlCol="0">
            <a:spAutoFit/>
          </a:bodyPr>
          <a:lstStyle/>
          <a:p>
            <a:pPr algn="l"/>
            <a:r>
              <a:rPr lang="en-US" sz="1050" b="0" i="0" dirty="0">
                <a:effectLst/>
                <a:latin typeface="Source Sans Pro" panose="020B0503030403020204" pitchFamily="34" charset="0"/>
              </a:rPr>
              <a:t>A multi-choice question answering testbed to encourage research on complex reasoning. The questions come from exams to access a specialized position in the Spanish healthcare system and are challenging even for highly specialized humans.</a:t>
            </a:r>
            <a:endParaRPr lang="en-US" sz="1050" dirty="0"/>
          </a:p>
        </p:txBody>
      </p:sp>
      <p:cxnSp>
        <p:nvCxnSpPr>
          <p:cNvPr id="122" name="Elbow Connector 7200">
            <a:extLst>
              <a:ext uri="{FF2B5EF4-FFF2-40B4-BE49-F238E27FC236}">
                <a16:creationId xmlns:a16="http://schemas.microsoft.com/office/drawing/2014/main" id="{12B3A977-8934-EA03-34FF-1141163E2965}"/>
              </a:ext>
            </a:extLst>
          </p:cNvPr>
          <p:cNvCxnSpPr>
            <a:cxnSpLocks/>
          </p:cNvCxnSpPr>
          <p:nvPr/>
        </p:nvCxnSpPr>
        <p:spPr>
          <a:xfrm flipV="1">
            <a:off x="8356599" y="4919033"/>
            <a:ext cx="1410177" cy="230832"/>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DACD7089-D937-AEE8-DC02-E75D06F5689C}"/>
              </a:ext>
            </a:extLst>
          </p:cNvPr>
          <p:cNvSpPr txBox="1"/>
          <p:nvPr/>
        </p:nvSpPr>
        <p:spPr>
          <a:xfrm>
            <a:off x="9818698" y="4606770"/>
            <a:ext cx="2031532" cy="938719"/>
          </a:xfrm>
          <a:prstGeom prst="rect">
            <a:avLst/>
          </a:prstGeom>
          <a:noFill/>
        </p:spPr>
        <p:txBody>
          <a:bodyPr wrap="square">
            <a:spAutoFit/>
          </a:bodyPr>
          <a:lstStyle/>
          <a:p>
            <a:pPr>
              <a:defRPr/>
            </a:pPr>
            <a:r>
              <a:rPr kumimoji="0" lang="en-US" altLang="en-US" sz="1100" b="1" i="0" u="none" strike="noStrike" cap="none" normalizeH="0" baseline="0" dirty="0">
                <a:ln>
                  <a:noFill/>
                </a:ln>
                <a:solidFill>
                  <a:schemeClr val="accent6"/>
                </a:solidFill>
                <a:effectLst/>
                <a:latin typeface="Segoe UI" panose="020B0502040204020203" pitchFamily="34" charset="0"/>
                <a:cs typeface="Segoe UI" panose="020B0502040204020203" pitchFamily="34" charset="0"/>
              </a:rPr>
              <a:t>Also, we need to collect a private dataset with </a:t>
            </a:r>
            <a:r>
              <a:rPr kumimoji="0" lang="en-US" altLang="en-US" sz="1100" b="1" i="0" u="none" strike="noStrike" cap="none" normalizeH="0" baseline="0" dirty="0">
                <a:ln>
                  <a:noFill/>
                </a:ln>
                <a:solidFill>
                  <a:srgbClr val="0070C0"/>
                </a:solidFill>
                <a:effectLst/>
                <a:latin typeface="Segoe UI" panose="020B0502040204020203" pitchFamily="34" charset="0"/>
                <a:cs typeface="Segoe UI" panose="020B0502040204020203" pitchFamily="34" charset="0"/>
              </a:rPr>
              <a:t>internal clinical pathways </a:t>
            </a:r>
            <a:r>
              <a:rPr kumimoji="0" lang="en-US" altLang="en-US" sz="1100" b="1" i="0" u="none" strike="noStrike" cap="none" normalizeH="0" baseline="0" dirty="0">
                <a:ln>
                  <a:noFill/>
                </a:ln>
                <a:solidFill>
                  <a:schemeClr val="accent6"/>
                </a:solidFill>
                <a:effectLst/>
                <a:latin typeface="Segoe UI" panose="020B0502040204020203" pitchFamily="34" charset="0"/>
                <a:cs typeface="Segoe UI" panose="020B0502040204020203" pitchFamily="34" charset="0"/>
              </a:rPr>
              <a:t>to test the model’s accuracy.</a:t>
            </a:r>
            <a:endParaRPr kumimoji="0" lang="en-US" altLang="en-US" sz="1100" b="0" i="0" u="none" strike="noStrike" cap="none" normalizeH="0" baseline="0" dirty="0">
              <a:ln>
                <a:noFill/>
              </a:ln>
              <a:solidFill>
                <a:schemeClr val="accent6"/>
              </a:solidFill>
              <a:effectLst/>
              <a:latin typeface="Segoe UI" panose="020B0502040204020203" pitchFamily="34" charset="0"/>
              <a:cs typeface="Segoe UI" panose="020B0502040204020203" pitchFamily="34" charset="0"/>
            </a:endParaRPr>
          </a:p>
          <a:p>
            <a:pPr lvl="0">
              <a:defRPr/>
            </a:pPr>
            <a:endParaRPr kumimoji="0" lang="en-US" sz="1100" b="1"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endParaRPr>
          </a:p>
        </p:txBody>
      </p:sp>
      <p:sp>
        <p:nvSpPr>
          <p:cNvPr id="100" name="TextBox 99">
            <a:extLst>
              <a:ext uri="{FF2B5EF4-FFF2-40B4-BE49-F238E27FC236}">
                <a16:creationId xmlns:a16="http://schemas.microsoft.com/office/drawing/2014/main" id="{D06479E3-B014-8C9A-4FD6-1F6746C7F2A8}"/>
              </a:ext>
            </a:extLst>
          </p:cNvPr>
          <p:cNvSpPr txBox="1"/>
          <p:nvPr/>
        </p:nvSpPr>
        <p:spPr>
          <a:xfrm>
            <a:off x="6103616" y="4812158"/>
            <a:ext cx="1393911"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Based on the tasks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these are my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candidates </a:t>
            </a:r>
          </a:p>
        </p:txBody>
      </p:sp>
      <p:cxnSp>
        <p:nvCxnSpPr>
          <p:cNvPr id="265" name="Elbow Connector 7200">
            <a:extLst>
              <a:ext uri="{FF2B5EF4-FFF2-40B4-BE49-F238E27FC236}">
                <a16:creationId xmlns:a16="http://schemas.microsoft.com/office/drawing/2014/main" id="{4448DB35-EE3B-9EC7-79EE-B7F933C23F97}"/>
              </a:ext>
            </a:extLst>
          </p:cNvPr>
          <p:cNvCxnSpPr>
            <a:cxnSpLocks/>
          </p:cNvCxnSpPr>
          <p:nvPr/>
        </p:nvCxnSpPr>
        <p:spPr>
          <a:xfrm rot="10800000">
            <a:off x="5793957" y="4617664"/>
            <a:ext cx="1939104" cy="591005"/>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267" name="Picture 266">
            <a:extLst>
              <a:ext uri="{FF2B5EF4-FFF2-40B4-BE49-F238E27FC236}">
                <a16:creationId xmlns:a16="http://schemas.microsoft.com/office/drawing/2014/main" id="{5C79E24F-6C35-C4D2-EB9F-BF28824B3DCB}"/>
              </a:ext>
            </a:extLst>
          </p:cNvPr>
          <p:cNvPicPr>
            <a:picLocks noChangeAspect="1"/>
          </p:cNvPicPr>
          <p:nvPr/>
        </p:nvPicPr>
        <p:blipFill>
          <a:blip r:embed="rId12"/>
          <a:stretch>
            <a:fillRect/>
          </a:stretch>
        </p:blipFill>
        <p:spPr>
          <a:xfrm>
            <a:off x="7186047" y="5243858"/>
            <a:ext cx="374713" cy="374713"/>
          </a:xfrm>
          <a:prstGeom prst="rect">
            <a:avLst/>
          </a:prstGeom>
        </p:spPr>
      </p:pic>
      <p:pic>
        <p:nvPicPr>
          <p:cNvPr id="268" name="Picture 267">
            <a:extLst>
              <a:ext uri="{FF2B5EF4-FFF2-40B4-BE49-F238E27FC236}">
                <a16:creationId xmlns:a16="http://schemas.microsoft.com/office/drawing/2014/main" id="{C1E2FEB0-EF5D-4B01-BD18-76737CF71D82}"/>
              </a:ext>
            </a:extLst>
          </p:cNvPr>
          <p:cNvPicPr>
            <a:picLocks noChangeAspect="1"/>
          </p:cNvPicPr>
          <p:nvPr/>
        </p:nvPicPr>
        <p:blipFill>
          <a:blip r:embed="rId13"/>
          <a:stretch>
            <a:fillRect/>
          </a:stretch>
        </p:blipFill>
        <p:spPr>
          <a:xfrm>
            <a:off x="8738146" y="4157712"/>
            <a:ext cx="410574" cy="410574"/>
          </a:xfrm>
          <a:prstGeom prst="rect">
            <a:avLst/>
          </a:prstGeom>
        </p:spPr>
      </p:pic>
      <p:pic>
        <p:nvPicPr>
          <p:cNvPr id="269" name="Picture 268">
            <a:extLst>
              <a:ext uri="{FF2B5EF4-FFF2-40B4-BE49-F238E27FC236}">
                <a16:creationId xmlns:a16="http://schemas.microsoft.com/office/drawing/2014/main" id="{6DA4634C-5F89-B4AF-E0C4-4CBCCD519ECD}"/>
              </a:ext>
            </a:extLst>
          </p:cNvPr>
          <p:cNvPicPr>
            <a:picLocks noChangeAspect="1"/>
          </p:cNvPicPr>
          <p:nvPr/>
        </p:nvPicPr>
        <p:blipFill>
          <a:blip r:embed="rId14"/>
          <a:stretch>
            <a:fillRect/>
          </a:stretch>
        </p:blipFill>
        <p:spPr>
          <a:xfrm>
            <a:off x="9679290" y="5304869"/>
            <a:ext cx="395250" cy="395250"/>
          </a:xfrm>
          <a:prstGeom prst="rect">
            <a:avLst/>
          </a:prstGeom>
        </p:spPr>
      </p:pic>
    </p:spTree>
    <p:extLst>
      <p:ext uri="{BB962C8B-B14F-4D97-AF65-F5344CB8AC3E}">
        <p14:creationId xmlns:p14="http://schemas.microsoft.com/office/powerpoint/2010/main" val="70838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left)">
                                      <p:cBhvr>
                                        <p:cTn id="7" dur="500"/>
                                        <p:tgtEl>
                                          <p:spTgt spid="6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wipe(left)">
                                      <p:cBhvr>
                                        <p:cTn id="10" dur="500"/>
                                        <p:tgtEl>
                                          <p:spTgt spid="6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wipe(left)">
                                      <p:cBhvr>
                                        <p:cTn id="13" dur="500"/>
                                        <p:tgtEl>
                                          <p:spTgt spid="8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4"/>
                                        </p:tgtEl>
                                        <p:attrNameLst>
                                          <p:attrName>style.visibility</p:attrName>
                                        </p:attrNameLst>
                                      </p:cBhvr>
                                      <p:to>
                                        <p:strVal val="visible"/>
                                      </p:to>
                                    </p:set>
                                    <p:animEffect transition="in" filter="wipe(left)">
                                      <p:cBhvr>
                                        <p:cTn id="16" dur="500"/>
                                        <p:tgtEl>
                                          <p:spTgt spid="8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P spid="83" grpId="0" animBg="1"/>
      <p:bldP spid="84" grpId="0" animBg="1"/>
      <p:bldP spid="10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165B41A6-59B3-5619-C6DA-315C02EA513B}"/>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CC21F6E2-9203-3236-0DE9-A9F18D6CB01A}"/>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48734689-F515-C85D-AC01-11FF65D15A74}"/>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319B5AAC-A9FB-7C85-C224-67FDD62EEB4A}"/>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691695B1-6A18-E4DC-E5F5-70DCCB93EB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0466FCC5-669D-F2C1-686C-E505550B0C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E36B2D6A-A6C1-7D18-5E16-D02D2676EB48}"/>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86436204-1D46-609B-F989-CAFA2063A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346C6C70-8EF8-8C89-8FB2-77C0D702EC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3FC9B053-8C70-07E9-3083-E8BA8215DD99}"/>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7AFC9B2D-5F0C-F3BD-536B-6C1A3FBB2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0083C669-583E-04F8-44CE-956200D5CC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77E99518-D5A0-235C-F19D-FE27B5BE5D64}"/>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9DBBC71E-2951-4FDF-044B-9DBF7CA5846B}"/>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D70EBA1E-0CFE-D1D7-919A-F127D543622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94CC0047-1FE4-5F8F-2556-3B30395D1434}"/>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391D15DC-EFC8-1A23-E711-2EA9EA486D22}"/>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9FA6897-2977-A114-9097-6FE6228EE93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D51B6B42-33DC-164B-E222-C9F813AFCE24}"/>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43B046A9-859B-F282-5464-E464C3D104C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2D66DAF4-2DF2-8A2E-25D4-25450B92674F}"/>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D8261F12-5775-9793-C70C-242A2AA809C5}"/>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E6D3AA98-4D91-69E0-ADF3-BBEFB07B33B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0AB75D54-2785-46F4-BF1D-A6AF1C32A41F}"/>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2AA58F3B-58B2-5F9A-CCD2-A4A9F4B8FF40}"/>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27B06ECE-9ACC-15CA-7A3C-05A86A18A0B1}"/>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E9DAE028-557F-AE63-5354-FD6C8667CAD3}"/>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CD72962A-6E5C-ECA4-C64A-E91ED7E8D803}"/>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9DE4EB4D-F8F9-BC8F-7FF3-BA24E92A638B}"/>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67DF428E-468B-53EF-E1EC-57F5D0FB743E}"/>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95085635-7487-CD90-CAE3-43EFA3144045}"/>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8974585A-959A-87FC-2E02-BECEC0AF220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84D12F4-3A38-E5DC-A251-89E49FC81EC3}"/>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EC9FC62D-208C-0ECE-0BD0-D0E87A1A753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D06D300A-143A-5A5B-9BE3-38E0BDEFA1D5}"/>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D62A1FF5-9CB9-60BD-0DB7-FE41D5731AD5}"/>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85E47F2D-F6D4-2583-8A6B-AB299092B887}"/>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BB13B45-D96C-EBB1-0D53-83248211771B}"/>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4095CF57-880E-D0DF-717A-9387D7A8C76A}"/>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2F4FB72B-E514-C3A2-0CB3-6D7FD6164F3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78A52765-B20E-3F01-5D0A-42BED37C00B9}"/>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8DB6DF52-D3AC-EE28-9721-D0937EAEE61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3C029FE4-B36D-5905-198C-ECD70984A1DE}"/>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5727B75D-EB23-FC26-5E2E-051C0B07F977}"/>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DDDA2515-1B93-CFDD-A74B-E8411DE82FD8}"/>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37100FE8-E616-6284-F20F-BD69E0DFB96F}"/>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B37A76CE-D551-F0D4-98E0-628001F3C69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CE72E622-CF5A-C46C-611E-B2B6E7226DAB}"/>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D468267C-0DD5-084E-467F-AEF7D0445B54}"/>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C3C47E76-9B7C-6EC6-D165-625BE9A39E9B}"/>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CA8A8B3C-02B8-D0BB-3E40-3502D681AF34}"/>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991B98D7-EA04-A13E-8E4B-5D20B16860C4}"/>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23DC18B4-6ACA-2094-3DDD-9A4208AC3D67}"/>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B2DAE95A-447D-98B1-4611-4DC7E04ECF24}"/>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6AFCF04F-8F36-79B1-6EBA-6DAABBCE421B}"/>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53460A8D-7E9D-E1F5-ADDE-A71928BA1865}"/>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DB919E7D-6DD7-89B9-9E0F-BBA7F43D7063}"/>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5D18DF27-CDD5-C89A-6B4D-C4767C36D1B8}"/>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49871F7-0DCF-95B2-6046-616B244971E3}"/>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265560D3-47A6-37A7-4213-C85DFE6B5E9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3979E234-9E6B-55DB-81B0-4C2D8A7F7A97}"/>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1437F787-C0F1-418B-0F81-03CE97110D54}"/>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CF0D0872-4F14-8A00-71F8-5B0217C16198}"/>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4243213A-5650-592C-E759-1A0CAED41B65}"/>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E0344440-225E-DC2D-988B-4CADF6531858}"/>
              </a:ext>
              <a:ext uri="{C183D7F6-B498-43B3-948B-1728B52AA6E4}">
                <adec:decorative xmlns:adec="http://schemas.microsoft.com/office/drawing/2017/decorative" val="1"/>
              </a:ext>
            </a:extLst>
          </p:cNvPr>
          <p:cNvSpPr/>
          <p:nvPr/>
        </p:nvSpPr>
        <p:spPr bwMode="auto">
          <a:xfrm>
            <a:off x="581025" y="914400"/>
            <a:ext cx="11029950"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74" name="Text Placeholder 13">
            <a:extLst>
              <a:ext uri="{FF2B5EF4-FFF2-40B4-BE49-F238E27FC236}">
                <a16:creationId xmlns:a16="http://schemas.microsoft.com/office/drawing/2014/main" id="{47E4C982-A2D8-0B17-3B47-165FE9C95EB1}"/>
              </a:ext>
            </a:extLst>
          </p:cNvPr>
          <p:cNvSpPr>
            <a:spLocks noGrp="1"/>
          </p:cNvSpPr>
          <p:nvPr/>
        </p:nvSpPr>
        <p:spPr>
          <a:xfrm>
            <a:off x="652636" y="6379041"/>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Linkdln: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5"/>
              </a:rPr>
              <a:t>Pablo</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6"/>
              </a:rPr>
              <a:t>Marcin</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 name="Title 3">
            <a:extLst>
              <a:ext uri="{FF2B5EF4-FFF2-40B4-BE49-F238E27FC236}">
                <a16:creationId xmlns:a16="http://schemas.microsoft.com/office/drawing/2014/main" id="{749A5E4D-AC30-7D71-4395-F796C26F2C0B}"/>
              </a:ext>
            </a:extLst>
          </p:cNvPr>
          <p:cNvSpPr txBox="1">
            <a:spLocks/>
          </p:cNvSpPr>
          <p:nvPr/>
        </p:nvSpPr>
        <p:spPr>
          <a:xfrm>
            <a:off x="5147206" y="212449"/>
            <a:ext cx="3182027" cy="311862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Speakers</a:t>
            </a:r>
            <a:r>
              <a:rPr lang="en-US">
                <a:solidFill>
                  <a:schemeClr val="accent1"/>
                </a:solidFill>
              </a:rPr>
              <a:t> </a:t>
            </a:r>
          </a:p>
        </p:txBody>
      </p:sp>
      <p:sp>
        <p:nvSpPr>
          <p:cNvPr id="77" name="Text Placeholder 6">
            <a:extLst>
              <a:ext uri="{FF2B5EF4-FFF2-40B4-BE49-F238E27FC236}">
                <a16:creationId xmlns:a16="http://schemas.microsoft.com/office/drawing/2014/main" id="{14624D50-DDAD-3AD6-7E61-E36C0B0590E3}"/>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sp>
        <p:nvSpPr>
          <p:cNvPr id="78" name="Text Placeholder 8">
            <a:extLst>
              <a:ext uri="{FF2B5EF4-FFF2-40B4-BE49-F238E27FC236}">
                <a16:creationId xmlns:a16="http://schemas.microsoft.com/office/drawing/2014/main" id="{D11CB112-64C9-1C2F-380D-8DD851368D32}"/>
              </a:ext>
            </a:extLst>
          </p:cNvPr>
          <p:cNvSpPr txBox="1">
            <a:spLocks/>
          </p:cNvSpPr>
          <p:nvPr/>
        </p:nvSpPr>
        <p:spPr>
          <a:xfrm>
            <a:off x="2759346" y="4352420"/>
            <a:ext cx="2642089" cy="2262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Pablo Salvador Lopez</a:t>
            </a:r>
          </a:p>
          <a:p>
            <a:pPr marL="0" indent="0">
              <a:buNone/>
            </a:pPr>
            <a:r>
              <a:rPr lang="en-US" sz="1400" b="1">
                <a:solidFill>
                  <a:schemeClr val="tx2"/>
                </a:solidFill>
              </a:rPr>
              <a:t>Principal AI Global Black Belt </a:t>
            </a:r>
          </a:p>
          <a:p>
            <a:pPr marL="0" indent="0">
              <a:buNone/>
            </a:pPr>
            <a:r>
              <a:rPr lang="en-US" sz="1200" b="1">
                <a:solidFill>
                  <a:schemeClr val="tx2"/>
                </a:solidFill>
              </a:rPr>
              <a:t>                   Microsoft</a:t>
            </a:r>
          </a:p>
          <a:p>
            <a:pPr marL="0" indent="0" algn="ctr">
              <a:buNone/>
            </a:pPr>
            <a:endParaRPr lang="en-US" sz="900" b="1" i="1">
              <a:solidFill>
                <a:schemeClr val="tx2"/>
              </a:solidFill>
              <a:latin typeface="Segoe Sans Text (Body)"/>
            </a:endParaRPr>
          </a:p>
          <a:p>
            <a:pPr marL="0" indent="0" algn="ctr">
              <a:buNone/>
            </a:pPr>
            <a:r>
              <a:rPr lang="en-US" sz="900" b="1" i="1">
                <a:solidFill>
                  <a:schemeClr val="tx2"/>
                </a:solidFill>
                <a:latin typeface="Segoe Sans Text (Body)"/>
              </a:rPr>
              <a:t>*Lecturer at Northwestern University and </a:t>
            </a:r>
            <a:r>
              <a:rPr lang="es-ES" sz="900" b="1" i="1">
                <a:solidFill>
                  <a:schemeClr val="tx2"/>
                </a:solidFill>
                <a:effectLst/>
                <a:latin typeface="Segoe Sans Text (Body)"/>
              </a:rPr>
              <a:t>Escuela Colombiana de Ingeniería Julio Garavito</a:t>
            </a:r>
          </a:p>
          <a:p>
            <a:pPr marL="0" indent="0">
              <a:buNone/>
            </a:pPr>
            <a:endParaRPr lang="en-US" sz="1000" b="1"/>
          </a:p>
        </p:txBody>
      </p:sp>
      <p:pic>
        <p:nvPicPr>
          <p:cNvPr id="80" name="Picture Placeholder 28" descr="A person in a suit&#10;&#10;AI-generated content may be incorrect.">
            <a:extLst>
              <a:ext uri="{FF2B5EF4-FFF2-40B4-BE49-F238E27FC236}">
                <a16:creationId xmlns:a16="http://schemas.microsoft.com/office/drawing/2014/main" id="{94726CFB-BA15-55C3-FB40-84A53D298331}"/>
              </a:ext>
            </a:extLst>
          </p:cNvPr>
          <p:cNvPicPr>
            <a:picLocks noChangeAspect="1"/>
          </p:cNvPicPr>
          <p:nvPr/>
        </p:nvPicPr>
        <p:blipFill>
          <a:blip r:embed="rId7"/>
          <a:srcRect/>
          <a:stretch/>
        </p:blipFill>
        <p:spPr>
          <a:xfrm>
            <a:off x="6902915" y="2032176"/>
            <a:ext cx="2160000" cy="2160000"/>
          </a:xfrm>
          <a:prstGeom prst="ellipse">
            <a:avLst/>
          </a:prstGeom>
          <a:effectLst>
            <a:softEdge rad="63500"/>
          </a:effectLst>
        </p:spPr>
      </p:pic>
      <p:pic>
        <p:nvPicPr>
          <p:cNvPr id="81" name="Picture Placeholder 29" descr="A person with a beard smiling&#10;&#10;AI-generated content may be incorrect.">
            <a:extLst>
              <a:ext uri="{FF2B5EF4-FFF2-40B4-BE49-F238E27FC236}">
                <a16:creationId xmlns:a16="http://schemas.microsoft.com/office/drawing/2014/main" id="{2DB876D5-BD63-2388-D448-8447E5087DD1}"/>
              </a:ext>
            </a:extLst>
          </p:cNvPr>
          <p:cNvPicPr>
            <a:picLocks noChangeAspect="1"/>
          </p:cNvPicPr>
          <p:nvPr/>
        </p:nvPicPr>
        <p:blipFill>
          <a:blip r:embed="rId8"/>
          <a:srcRect/>
          <a:stretch/>
        </p:blipFill>
        <p:spPr>
          <a:xfrm>
            <a:off x="2916550" y="1961161"/>
            <a:ext cx="2160000" cy="2160000"/>
          </a:xfrm>
          <a:prstGeom prst="ellipse">
            <a:avLst/>
          </a:prstGeom>
          <a:effectLst>
            <a:softEdge rad="63500"/>
          </a:effectLst>
        </p:spPr>
      </p:pic>
      <p:sp>
        <p:nvSpPr>
          <p:cNvPr id="85" name="TextBox 84">
            <a:extLst>
              <a:ext uri="{FF2B5EF4-FFF2-40B4-BE49-F238E27FC236}">
                <a16:creationId xmlns:a16="http://schemas.microsoft.com/office/drawing/2014/main" id="{B4F4C90B-3447-61C9-B342-6986E04D26A3}"/>
              </a:ext>
            </a:extLst>
          </p:cNvPr>
          <p:cNvSpPr txBox="1"/>
          <p:nvPr/>
        </p:nvSpPr>
        <p:spPr>
          <a:xfrm>
            <a:off x="6253740" y="4309717"/>
            <a:ext cx="7023252" cy="861774"/>
          </a:xfrm>
          <a:prstGeom prst="rect">
            <a:avLst/>
          </a:prstGeom>
          <a:noFill/>
        </p:spPr>
        <p:txBody>
          <a:bodyPr wrap="square">
            <a:spAutoFit/>
          </a:bodyPr>
          <a:lstStyle/>
          <a:p>
            <a:pPr algn="l">
              <a:lnSpc>
                <a:spcPts val="2400"/>
              </a:lnSpc>
            </a:pPr>
            <a:r>
              <a:rPr lang="en-US" b="1" i="0">
                <a:effectLst/>
                <a:latin typeface="Segoe UI" panose="020B0502040204020203" pitchFamily="34" charset="0"/>
              </a:rPr>
              <a:t>              Marcin Jimenez</a:t>
            </a:r>
          </a:p>
          <a:p>
            <a:pPr marL="0" indent="0">
              <a:buNone/>
            </a:pPr>
            <a:r>
              <a:rPr lang="en-US" b="1">
                <a:solidFill>
                  <a:schemeClr val="tx2"/>
                </a:solidFill>
              </a:rPr>
              <a:t>          </a:t>
            </a:r>
            <a:r>
              <a:rPr lang="en-US" sz="1400" b="1">
                <a:solidFill>
                  <a:schemeClr val="tx2"/>
                </a:solidFill>
              </a:rPr>
              <a:t>Senior Cloud Architect - AI</a:t>
            </a:r>
          </a:p>
          <a:p>
            <a:pPr marL="0" indent="0">
              <a:buNone/>
            </a:pPr>
            <a:r>
              <a:rPr lang="en-US" sz="1200" b="1">
                <a:solidFill>
                  <a:schemeClr val="tx2"/>
                </a:solidFill>
              </a:rPr>
              <a:t>                                Microsoft</a:t>
            </a:r>
          </a:p>
        </p:txBody>
      </p:sp>
    </p:spTree>
    <p:extLst>
      <p:ext uri="{BB962C8B-B14F-4D97-AF65-F5344CB8AC3E}">
        <p14:creationId xmlns:p14="http://schemas.microsoft.com/office/powerpoint/2010/main" val="2208894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7F7EA-E718-27C9-D445-E2520BCBF505}"/>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26052FB2-341D-9064-7907-F8AD3C04980E}"/>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17ECAC70-2208-F681-7882-08794149FB74}"/>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3CD5A67E-22D7-171E-A8EE-4F59F6003A27}"/>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404E95FB-BC58-A78C-8E31-38A5E35EADF1}"/>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EE63432E-D322-6EB6-6F13-DB1CA7476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8B66F90E-9643-6117-4FAB-10FB26693E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FD8D10BE-4EA7-2D9B-D512-C57FC6D55D0B}"/>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A77E921C-C972-1148-E21C-0A749176F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6E71644D-002F-2395-CF58-24BE53278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ACD08F3C-C741-5CCD-A4EE-5D228C335019}"/>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AA696EBE-592C-828D-CF08-F4AB5E6806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0B38C75A-2986-B1FA-8969-CD3AA0AA9D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06E2A5A5-A13E-C9C9-6603-802A762F7046}"/>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CD7F15E2-FE74-AF0B-48B0-C11B04739067}"/>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C4A2EC4F-3151-6407-CC8C-78F340D8EF97}"/>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F38E90AD-2EB5-7DBD-1F53-969BDD545249}"/>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B9CC7495-93CD-F67D-BFFE-F3F4284647D6}"/>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DBB13B3F-7EEC-944E-796A-1A111A0FF3D9}"/>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325DF62B-C2AB-E969-3FB5-42F2F73C56A9}"/>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830257A5-CD1D-77D6-7C3B-3B0E71322500}"/>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441505CE-CA6F-09DD-0F53-347E870AABC0}"/>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C218FA40-EBAB-F1FE-01FC-43BF7213A53D}"/>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AE0D6224-B25E-81E9-B589-89A68F626864}"/>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B48F9119-DEA4-6952-D041-8542D750527D}"/>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92D16AA0-5934-62EA-7928-5930AFE2ABE7}"/>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2D58494B-4ADA-65D4-C966-A132E5E8BBE3}"/>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B2CBE7E8-17B4-6011-DECE-B3636B9F5CB8}"/>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9B0F636D-B377-82A8-F120-9EAC943E7F9D}"/>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BFEA7E9F-EF65-2C18-B866-5471D6E4096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127969C4-4D90-77F4-8B5C-1EE9C8A05B9D}"/>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E2984C3E-C040-C1B0-06E1-3C52C049A79D}"/>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55CE62C1-3712-E517-5150-AE7AA8C24E50}"/>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4B33FC8-F43F-C3D4-DE07-82D8EEBAFCE9}"/>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C7AB7493-CBB8-6274-81DF-B8F24A48599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7212B863-0EDF-8908-CC77-401D8FF4FFB0}"/>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DF12AC88-ADE9-B0B9-621F-6F00464EDEA4}"/>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29EEA05A-16AA-2881-BD73-96D6355EA31F}"/>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D790D3E9-B04C-D663-D28D-C435B8885E28}"/>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01F75599-726E-2FFF-7ED5-794E2B2A3E7C}"/>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3FEB37A5-80EF-521B-DFEA-2D869956C7EE}"/>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849F6000-6723-7F6A-13A2-676460D8F740}"/>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F68D68EF-ABCD-41A0-60F7-4A7CD5BD6D53}"/>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6379CE26-757E-4F60-4D7B-8BF95458F66F}"/>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9DA411E4-9DB6-509D-0CB0-D7FF50FA378C}"/>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35DD7D2D-6EB8-696F-15EE-6F779E4DA339}"/>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7A004F50-300A-AB32-5CF5-6BEC17B69992}"/>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0FCB2228-84BC-11CC-CC90-CA0F8423906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1EAD7D29-E4A1-79F5-4F99-E034773BF9B4}"/>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31A09A78-C229-C35F-FED9-D7D00D67DF0E}"/>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78CF3266-8B09-9A06-1FE3-39BAA0D97D32}"/>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5136D1A3-C8A8-96D2-84C5-A3611488BFA7}"/>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2AA09B0C-E4DA-1797-15F7-04C83C865D4E}"/>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99F5DAA9-6A3D-054B-3487-49A2AAE866A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49D7E613-BB7A-E127-A75B-57027FF7EE00}"/>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498B721F-9BFA-064B-4BDB-C2A9186238D2}"/>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4BD6D5FF-A808-3096-3939-E1E29CA5BAA2}"/>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2B9384EF-0C5F-8112-0380-078730CF8BAE}"/>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40786707-AD66-6DB0-7C22-266F167C5473}"/>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D8B642B-BA6F-C5EA-8316-1B146FAF5088}"/>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7F4E6D26-601B-5EA6-62F0-F36C5AFB0A7D}"/>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C40872B4-9C03-CC3D-87D9-2E24530B7898}"/>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0659CB69-8DAA-E2C1-D8FF-D0BADDCB02D9}"/>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C5F1A531-5E23-3F0F-8C8C-8E62BFF81892}"/>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7B0ED41F-DE66-F807-DE53-EF7F8787B1E0}"/>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5C0DA3C2-50FD-EAB6-354F-ED8A65B81F1D}"/>
              </a:ext>
              <a:ext uri="{C183D7F6-B498-43B3-948B-1728B52AA6E4}">
                <adec:decorative xmlns:adec="http://schemas.microsoft.com/office/drawing/2017/decorative" val="1"/>
              </a:ext>
            </a:extLst>
          </p:cNvPr>
          <p:cNvSpPr/>
          <p:nvPr/>
        </p:nvSpPr>
        <p:spPr bwMode="auto">
          <a:xfrm>
            <a:off x="281263" y="914400"/>
            <a:ext cx="11519696"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2" name="Title 3">
            <a:extLst>
              <a:ext uri="{FF2B5EF4-FFF2-40B4-BE49-F238E27FC236}">
                <a16:creationId xmlns:a16="http://schemas.microsoft.com/office/drawing/2014/main" id="{D650A460-6348-EDD2-8B57-3580EF46F1EB}"/>
              </a:ext>
            </a:extLst>
          </p:cNvPr>
          <p:cNvSpPr txBox="1">
            <a:spLocks/>
          </p:cNvSpPr>
          <p:nvPr/>
        </p:nvSpPr>
        <p:spPr>
          <a:xfrm>
            <a:off x="4383038" y="205439"/>
            <a:ext cx="4660616" cy="311862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Q&amp;A Moderators</a:t>
            </a:r>
          </a:p>
        </p:txBody>
      </p:sp>
      <p:sp>
        <p:nvSpPr>
          <p:cNvPr id="77" name="Text Placeholder 6">
            <a:extLst>
              <a:ext uri="{FF2B5EF4-FFF2-40B4-BE49-F238E27FC236}">
                <a16:creationId xmlns:a16="http://schemas.microsoft.com/office/drawing/2014/main" id="{5C29B5EF-1218-DCB9-8D33-F0009DBFDDB3}"/>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sp>
        <p:nvSpPr>
          <p:cNvPr id="78" name="Text Placeholder 8">
            <a:extLst>
              <a:ext uri="{FF2B5EF4-FFF2-40B4-BE49-F238E27FC236}">
                <a16:creationId xmlns:a16="http://schemas.microsoft.com/office/drawing/2014/main" id="{2027B768-1B09-FAD2-B488-2AE6AAC58125}"/>
              </a:ext>
            </a:extLst>
          </p:cNvPr>
          <p:cNvSpPr txBox="1">
            <a:spLocks/>
          </p:cNvSpPr>
          <p:nvPr/>
        </p:nvSpPr>
        <p:spPr>
          <a:xfrm>
            <a:off x="632091" y="4290102"/>
            <a:ext cx="2642089" cy="2262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b="1"/>
              <a:t>      Dhanshri More</a:t>
            </a:r>
          </a:p>
          <a:p>
            <a:pPr marL="0" indent="0">
              <a:buNone/>
            </a:pPr>
            <a:r>
              <a:rPr lang="en-US" sz="1400" b="1">
                <a:solidFill>
                  <a:schemeClr val="tx2"/>
                </a:solidFill>
              </a:rPr>
              <a:t>Principal AI Global Black Belt </a:t>
            </a:r>
          </a:p>
          <a:p>
            <a:pPr marL="0" indent="0">
              <a:buNone/>
            </a:pPr>
            <a:r>
              <a:rPr lang="en-US" sz="1200" b="1">
                <a:solidFill>
                  <a:schemeClr val="tx2"/>
                </a:solidFill>
              </a:rPr>
              <a:t>                   Microsoft</a:t>
            </a:r>
            <a:endParaRPr lang="en-US" sz="1000" b="1"/>
          </a:p>
        </p:txBody>
      </p:sp>
      <p:sp>
        <p:nvSpPr>
          <p:cNvPr id="85" name="TextBox 84">
            <a:extLst>
              <a:ext uri="{FF2B5EF4-FFF2-40B4-BE49-F238E27FC236}">
                <a16:creationId xmlns:a16="http://schemas.microsoft.com/office/drawing/2014/main" id="{E1FD9FE4-DB08-48AA-2E07-653AFF95BA98}"/>
              </a:ext>
            </a:extLst>
          </p:cNvPr>
          <p:cNvSpPr txBox="1"/>
          <p:nvPr/>
        </p:nvSpPr>
        <p:spPr>
          <a:xfrm>
            <a:off x="2742421" y="4308192"/>
            <a:ext cx="7023252" cy="800219"/>
          </a:xfrm>
          <a:prstGeom prst="rect">
            <a:avLst/>
          </a:prstGeom>
          <a:noFill/>
        </p:spPr>
        <p:txBody>
          <a:bodyPr wrap="square">
            <a:spAutoFit/>
          </a:bodyPr>
          <a:lstStyle/>
          <a:p>
            <a:pPr>
              <a:lnSpc>
                <a:spcPts val="2400"/>
              </a:lnSpc>
            </a:pPr>
            <a:r>
              <a:rPr lang="en-US" b="1" i="0">
                <a:effectLst/>
                <a:latin typeface="Segoe UI" panose="020B0502040204020203" pitchFamily="34" charset="0"/>
              </a:rPr>
              <a:t>               Amit Mukherjee</a:t>
            </a:r>
          </a:p>
          <a:p>
            <a:pPr marL="0" indent="0">
              <a:buNone/>
            </a:pPr>
            <a:r>
              <a:rPr lang="en-US" sz="1400" b="1">
                <a:solidFill>
                  <a:schemeClr val="tx2"/>
                </a:solidFill>
              </a:rPr>
              <a:t>           Principal AI Technical Specialist</a:t>
            </a:r>
          </a:p>
          <a:p>
            <a:pPr marL="0" indent="0">
              <a:buNone/>
            </a:pPr>
            <a:r>
              <a:rPr lang="en-US" sz="1200" b="1">
                <a:solidFill>
                  <a:schemeClr val="tx2"/>
                </a:solidFill>
              </a:rPr>
              <a:t>                                Microsoft</a:t>
            </a:r>
          </a:p>
        </p:txBody>
      </p:sp>
      <p:sp>
        <p:nvSpPr>
          <p:cNvPr id="69" name="TextBox 68">
            <a:extLst>
              <a:ext uri="{FF2B5EF4-FFF2-40B4-BE49-F238E27FC236}">
                <a16:creationId xmlns:a16="http://schemas.microsoft.com/office/drawing/2014/main" id="{225392BF-F297-38D0-9962-5CDFEF79088D}"/>
              </a:ext>
            </a:extLst>
          </p:cNvPr>
          <p:cNvSpPr txBox="1"/>
          <p:nvPr/>
        </p:nvSpPr>
        <p:spPr>
          <a:xfrm>
            <a:off x="5653142" y="4301569"/>
            <a:ext cx="7023252" cy="800219"/>
          </a:xfrm>
          <a:prstGeom prst="rect">
            <a:avLst/>
          </a:prstGeom>
          <a:noFill/>
        </p:spPr>
        <p:txBody>
          <a:bodyPr wrap="square">
            <a:spAutoFit/>
          </a:bodyPr>
          <a:lstStyle/>
          <a:p>
            <a:pPr>
              <a:lnSpc>
                <a:spcPts val="2400"/>
              </a:lnSpc>
            </a:pPr>
            <a:r>
              <a:rPr lang="en-US" b="1" i="0">
                <a:effectLst/>
                <a:latin typeface="Segoe UI" panose="020B0502040204020203" pitchFamily="34" charset="0"/>
              </a:rPr>
              <a:t>                Shyam Patel </a:t>
            </a:r>
          </a:p>
          <a:p>
            <a:pPr marL="0" indent="0">
              <a:buNone/>
            </a:pPr>
            <a:r>
              <a:rPr lang="en-US" sz="1400" b="1">
                <a:solidFill>
                  <a:schemeClr val="tx2"/>
                </a:solidFill>
              </a:rPr>
              <a:t>           Principal AI Global Black Belt </a:t>
            </a:r>
          </a:p>
          <a:p>
            <a:pPr marL="0" indent="0">
              <a:buNone/>
            </a:pPr>
            <a:r>
              <a:rPr lang="en-US" sz="1200" b="1">
                <a:solidFill>
                  <a:schemeClr val="tx2"/>
                </a:solidFill>
              </a:rPr>
              <a:t>                                Microsoft</a:t>
            </a:r>
          </a:p>
        </p:txBody>
      </p:sp>
      <p:pic>
        <p:nvPicPr>
          <p:cNvPr id="66" name="Picture Placeholder 29">
            <a:extLst>
              <a:ext uri="{FF2B5EF4-FFF2-40B4-BE49-F238E27FC236}">
                <a16:creationId xmlns:a16="http://schemas.microsoft.com/office/drawing/2014/main" id="{53B4D452-EAEB-5A21-7D36-22899B8D6D0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5251" y="2005584"/>
            <a:ext cx="2160000" cy="2160000"/>
          </a:xfrm>
          <a:prstGeom prst="ellipse">
            <a:avLst/>
          </a:prstGeom>
          <a:effectLst>
            <a:softEdge rad="63500"/>
          </a:effectLst>
        </p:spPr>
      </p:pic>
      <p:pic>
        <p:nvPicPr>
          <p:cNvPr id="68" name="Picture Placeholder 29">
            <a:extLst>
              <a:ext uri="{FF2B5EF4-FFF2-40B4-BE49-F238E27FC236}">
                <a16:creationId xmlns:a16="http://schemas.microsoft.com/office/drawing/2014/main" id="{054B68E8-168A-5DB4-53AC-8D3B990E1B3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471801" y="1979084"/>
            <a:ext cx="2160000" cy="2160000"/>
          </a:xfrm>
          <a:prstGeom prst="ellipse">
            <a:avLst/>
          </a:prstGeom>
          <a:effectLst>
            <a:softEdge rad="63500"/>
          </a:effectLst>
        </p:spPr>
      </p:pic>
      <p:pic>
        <p:nvPicPr>
          <p:cNvPr id="70" name="Picture Placeholder 29">
            <a:extLst>
              <a:ext uri="{FF2B5EF4-FFF2-40B4-BE49-F238E27FC236}">
                <a16:creationId xmlns:a16="http://schemas.microsoft.com/office/drawing/2014/main" id="{2AE6636B-F514-DE0A-442E-EDB971D7A04B}"/>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349368" y="2002556"/>
            <a:ext cx="2160000" cy="2160000"/>
          </a:xfrm>
          <a:prstGeom prst="ellipse">
            <a:avLst/>
          </a:prstGeom>
          <a:effectLst>
            <a:softEdge rad="63500"/>
          </a:effectLst>
        </p:spPr>
      </p:pic>
      <p:sp>
        <p:nvSpPr>
          <p:cNvPr id="74" name="TextBox 73">
            <a:extLst>
              <a:ext uri="{FF2B5EF4-FFF2-40B4-BE49-F238E27FC236}">
                <a16:creationId xmlns:a16="http://schemas.microsoft.com/office/drawing/2014/main" id="{727B4320-4565-D20C-0AA8-3324A779E782}"/>
              </a:ext>
            </a:extLst>
          </p:cNvPr>
          <p:cNvSpPr txBox="1"/>
          <p:nvPr/>
        </p:nvSpPr>
        <p:spPr>
          <a:xfrm>
            <a:off x="8352740" y="4309341"/>
            <a:ext cx="7023252" cy="800219"/>
          </a:xfrm>
          <a:prstGeom prst="rect">
            <a:avLst/>
          </a:prstGeom>
          <a:noFill/>
        </p:spPr>
        <p:txBody>
          <a:bodyPr wrap="square">
            <a:spAutoFit/>
          </a:bodyPr>
          <a:lstStyle/>
          <a:p>
            <a:pPr>
              <a:lnSpc>
                <a:spcPts val="2400"/>
              </a:lnSpc>
            </a:pPr>
            <a:r>
              <a:rPr lang="en-US" b="1" i="0">
                <a:effectLst/>
                <a:latin typeface="Segoe UI" panose="020B0502040204020203" pitchFamily="34" charset="0"/>
              </a:rPr>
              <a:t>               </a:t>
            </a:r>
            <a:r>
              <a:rPr lang="en-US" b="1">
                <a:latin typeface="Segoe UI" panose="020B0502040204020203" pitchFamily="34" charset="0"/>
              </a:rPr>
              <a:t>Piyush Pande</a:t>
            </a:r>
            <a:endParaRPr lang="en-US" b="1" i="0">
              <a:effectLst/>
              <a:latin typeface="Segoe UI" panose="020B0502040204020203" pitchFamily="34" charset="0"/>
            </a:endParaRPr>
          </a:p>
          <a:p>
            <a:pPr marL="0" indent="0">
              <a:buNone/>
            </a:pPr>
            <a:r>
              <a:rPr lang="en-US" sz="1400" b="1">
                <a:solidFill>
                  <a:schemeClr val="tx2"/>
                </a:solidFill>
              </a:rPr>
              <a:t>           Principal AI Technical Specialist</a:t>
            </a:r>
          </a:p>
          <a:p>
            <a:pPr marL="0" indent="0">
              <a:buNone/>
            </a:pPr>
            <a:r>
              <a:rPr lang="en-US" sz="1200" b="1">
                <a:solidFill>
                  <a:schemeClr val="tx2"/>
                </a:solidFill>
              </a:rPr>
              <a:t>                                Microsoft</a:t>
            </a:r>
          </a:p>
        </p:txBody>
      </p:sp>
      <p:pic>
        <p:nvPicPr>
          <p:cNvPr id="76" name="Picture Placeholder 29">
            <a:extLst>
              <a:ext uri="{FF2B5EF4-FFF2-40B4-BE49-F238E27FC236}">
                <a16:creationId xmlns:a16="http://schemas.microsoft.com/office/drawing/2014/main" id="{F4E88451-BB4A-00ED-9BAD-338419CF8402}"/>
              </a:ext>
            </a:extLst>
          </p:cNvPr>
          <p:cNvPicPr>
            <a:picLocks noChangeAspect="1"/>
          </p:cNvPicPr>
          <p:nvPr/>
        </p:nvPicPr>
        <p:blipFill>
          <a:blip r:embed="rId8">
            <a:extLst>
              <a:ext uri="{28A0092B-C50C-407E-A947-70E740481C1C}">
                <a14:useLocalDpi xmlns:a14="http://schemas.microsoft.com/office/drawing/2010/main" val="0"/>
              </a:ext>
            </a:extLst>
          </a:blip>
          <a:srcRect t="13906" b="13906"/>
          <a:stretch/>
        </p:blipFill>
        <p:spPr>
          <a:xfrm>
            <a:off x="9082120" y="1980233"/>
            <a:ext cx="2160000" cy="2160000"/>
          </a:xfrm>
          <a:prstGeom prst="ellipse">
            <a:avLst/>
          </a:prstGeom>
          <a:effectLst>
            <a:softEdge rad="63500"/>
          </a:effectLst>
        </p:spPr>
      </p:pic>
    </p:spTree>
    <p:extLst>
      <p:ext uri="{BB962C8B-B14F-4D97-AF65-F5344CB8AC3E}">
        <p14:creationId xmlns:p14="http://schemas.microsoft.com/office/powerpoint/2010/main" val="80851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E0BCF4-0B53-FFBA-06D3-502627961B85}"/>
              </a:ext>
            </a:extLst>
          </p:cNvPr>
          <p:cNvSpPr>
            <a:spLocks noGrp="1"/>
          </p:cNvSpPr>
          <p:nvPr>
            <p:ph type="title"/>
          </p:nvPr>
        </p:nvSpPr>
        <p:spPr/>
        <p:txBody>
          <a:bodyPr/>
          <a:lstStyle/>
          <a:p>
            <a:r>
              <a:rPr lang="en-US">
                <a:solidFill>
                  <a:schemeClr val="accent1"/>
                </a:solidFill>
              </a:rPr>
              <a:t>Agenda</a:t>
            </a:r>
          </a:p>
        </p:txBody>
      </p:sp>
      <p:graphicFrame>
        <p:nvGraphicFramePr>
          <p:cNvPr id="2" name="Table 1">
            <a:extLst>
              <a:ext uri="{FF2B5EF4-FFF2-40B4-BE49-F238E27FC236}">
                <a16:creationId xmlns:a16="http://schemas.microsoft.com/office/drawing/2014/main" id="{E64C5E10-D168-F0F0-25A1-90BD2AE0139D}"/>
              </a:ext>
            </a:extLst>
          </p:cNvPr>
          <p:cNvGraphicFramePr>
            <a:graphicFrameLocks noGrp="1"/>
          </p:cNvGraphicFramePr>
          <p:nvPr>
            <p:extLst>
              <p:ext uri="{D42A27DB-BD31-4B8C-83A1-F6EECF244321}">
                <p14:modId xmlns:p14="http://schemas.microsoft.com/office/powerpoint/2010/main" val="2747665102"/>
              </p:ext>
            </p:extLst>
          </p:nvPr>
        </p:nvGraphicFramePr>
        <p:xfrm>
          <a:off x="4930649" y="1698509"/>
          <a:ext cx="6673088" cy="3418657"/>
        </p:xfrm>
        <a:graphic>
          <a:graphicData uri="http://schemas.openxmlformats.org/drawingml/2006/table">
            <a:tbl>
              <a:tblPr firstRow="1" bandRow="1">
                <a:tableStyleId>{5C22544A-7EE6-4342-B048-85BDC9FD1C3A}</a:tableStyleId>
              </a:tblPr>
              <a:tblGrid>
                <a:gridCol w="3797393">
                  <a:extLst>
                    <a:ext uri="{9D8B030D-6E8A-4147-A177-3AD203B41FA5}">
                      <a16:colId xmlns:a16="http://schemas.microsoft.com/office/drawing/2014/main" val="2570459538"/>
                    </a:ext>
                  </a:extLst>
                </a:gridCol>
                <a:gridCol w="2875695">
                  <a:extLst>
                    <a:ext uri="{9D8B030D-6E8A-4147-A177-3AD203B41FA5}">
                      <a16:colId xmlns:a16="http://schemas.microsoft.com/office/drawing/2014/main" val="4286348945"/>
                    </a:ext>
                  </a:extLst>
                </a:gridCol>
              </a:tblGrid>
              <a:tr h="463665">
                <a:tc>
                  <a:txBody>
                    <a:bodyPr/>
                    <a:lstStyle/>
                    <a:p>
                      <a:r>
                        <a:rPr lang="en-US"/>
                        <a:t>Topic</a:t>
                      </a:r>
                    </a:p>
                  </a:txBody>
                  <a:tcPr>
                    <a:noFill/>
                  </a:tcPr>
                </a:tc>
                <a:tc>
                  <a:txBody>
                    <a:bodyPr/>
                    <a:lstStyle/>
                    <a:p>
                      <a:r>
                        <a:rPr lang="en-US"/>
                        <a:t>Time</a:t>
                      </a:r>
                    </a:p>
                  </a:txBody>
                  <a:tcPr>
                    <a:noFill/>
                  </a:tcPr>
                </a:tc>
                <a:extLst>
                  <a:ext uri="{0D108BD9-81ED-4DB2-BD59-A6C34878D82A}">
                    <a16:rowId xmlns:a16="http://schemas.microsoft.com/office/drawing/2014/main" val="2168805419"/>
                  </a:ext>
                </a:extLst>
              </a:tr>
              <a:tr h="571087">
                <a:tc>
                  <a:txBody>
                    <a:bodyPr/>
                    <a:lstStyle/>
                    <a:p>
                      <a:r>
                        <a:rPr lang="en-US" dirty="0">
                          <a:solidFill>
                            <a:schemeClr val="bg1"/>
                          </a:solidFill>
                        </a:rPr>
                        <a:t>Recap </a:t>
                      </a:r>
                      <a:r>
                        <a:rPr lang="en-US">
                          <a:solidFill>
                            <a:schemeClr val="bg1"/>
                          </a:solidFill>
                        </a:rPr>
                        <a:t>Session 1: </a:t>
                      </a:r>
                      <a:r>
                        <a:rPr lang="en-US" dirty="0">
                          <a:solidFill>
                            <a:schemeClr val="bg1"/>
                          </a:solidFill>
                        </a:rPr>
                        <a:t>Knowledge stores</a:t>
                      </a:r>
                    </a:p>
                  </a:txBody>
                  <a:tcPr>
                    <a:noFill/>
                  </a:tcPr>
                </a:tc>
                <a:tc>
                  <a:txBody>
                    <a:bodyPr/>
                    <a:lstStyle/>
                    <a:p>
                      <a:r>
                        <a:rPr lang="en-US" i="0" dirty="0">
                          <a:solidFill>
                            <a:schemeClr val="bg1"/>
                          </a:solidFill>
                        </a:rPr>
                        <a:t>5 minutes</a:t>
                      </a:r>
                    </a:p>
                  </a:txBody>
                  <a:tcPr>
                    <a:noFill/>
                  </a:tcPr>
                </a:tc>
                <a:extLst>
                  <a:ext uri="{0D108BD9-81ED-4DB2-BD59-A6C34878D82A}">
                    <a16:rowId xmlns:a16="http://schemas.microsoft.com/office/drawing/2014/main" val="2237386547"/>
                  </a:ext>
                </a:extLst>
              </a:tr>
              <a:tr h="463665">
                <a:tc>
                  <a:txBody>
                    <a:bodyPr/>
                    <a:lstStyle/>
                    <a:p>
                      <a:r>
                        <a:rPr lang="en-US" dirty="0">
                          <a:solidFill>
                            <a:schemeClr val="bg1"/>
                          </a:solidFill>
                        </a:rPr>
                        <a:t>LLM Evaluation: The Missing Piece in Healthcare AI</a:t>
                      </a:r>
                    </a:p>
                  </a:txBody>
                  <a:tcPr>
                    <a:noFill/>
                  </a:tcPr>
                </a:tc>
                <a:tc>
                  <a:txBody>
                    <a:bodyPr/>
                    <a:lstStyle/>
                    <a:p>
                      <a:r>
                        <a:rPr lang="en-US" i="0" dirty="0">
                          <a:solidFill>
                            <a:schemeClr val="bg1"/>
                          </a:solidFill>
                        </a:rPr>
                        <a:t>5 minutes</a:t>
                      </a:r>
                    </a:p>
                  </a:txBody>
                  <a:tcPr>
                    <a:noFill/>
                  </a:tcPr>
                </a:tc>
                <a:extLst>
                  <a:ext uri="{0D108BD9-81ED-4DB2-BD59-A6C34878D82A}">
                    <a16:rowId xmlns:a16="http://schemas.microsoft.com/office/drawing/2014/main" val="3317494456"/>
                  </a:ext>
                </a:extLst>
              </a:tr>
              <a:tr h="463665">
                <a:tc>
                  <a:txBody>
                    <a:bodyPr/>
                    <a:lstStyle/>
                    <a:p>
                      <a:r>
                        <a:rPr lang="en-US" dirty="0">
                          <a:solidFill>
                            <a:schemeClr val="bg1"/>
                          </a:solidFill>
                        </a:rPr>
                        <a:t>Establishing </a:t>
                      </a:r>
                      <a:r>
                        <a:rPr lang="en-US" dirty="0" err="1">
                          <a:solidFill>
                            <a:schemeClr val="bg1"/>
                          </a:solidFill>
                        </a:rPr>
                        <a:t>LLMOps</a:t>
                      </a:r>
                      <a:r>
                        <a:rPr lang="en-US" dirty="0">
                          <a:solidFill>
                            <a:schemeClr val="bg1"/>
                          </a:solidFill>
                        </a:rPr>
                        <a:t> Frameworks for Healthcare AI</a:t>
                      </a:r>
                    </a:p>
                  </a:txBody>
                  <a:tcPr>
                    <a:noFill/>
                  </a:tcPr>
                </a:tc>
                <a:tc>
                  <a:txBody>
                    <a:bodyPr/>
                    <a:lstStyle/>
                    <a:p>
                      <a:r>
                        <a:rPr lang="en-US" i="0" dirty="0">
                          <a:solidFill>
                            <a:schemeClr val="bg1"/>
                          </a:solidFill>
                        </a:rPr>
                        <a:t>15 minutes</a:t>
                      </a:r>
                    </a:p>
                  </a:txBody>
                  <a:tcPr>
                    <a:noFill/>
                  </a:tcPr>
                </a:tc>
                <a:extLst>
                  <a:ext uri="{0D108BD9-81ED-4DB2-BD59-A6C34878D82A}">
                    <a16:rowId xmlns:a16="http://schemas.microsoft.com/office/drawing/2014/main" val="3049450357"/>
                  </a:ext>
                </a:extLst>
              </a:tr>
              <a:tr h="463665">
                <a:tc>
                  <a:txBody>
                    <a:bodyPr/>
                    <a:lstStyle/>
                    <a:p>
                      <a:r>
                        <a:rPr lang="en-US" dirty="0">
                          <a:solidFill>
                            <a:schemeClr val="bg1"/>
                          </a:solidFill>
                        </a:rPr>
                        <a:t>Hands-On: Evaluation Reasoning Clinical Pathways </a:t>
                      </a:r>
                    </a:p>
                  </a:txBody>
                  <a:tcPr>
                    <a:noFill/>
                  </a:tcPr>
                </a:tc>
                <a:tc>
                  <a:txBody>
                    <a:bodyPr/>
                    <a:lstStyle/>
                    <a:p>
                      <a:r>
                        <a:rPr lang="en-US" i="0" dirty="0">
                          <a:solidFill>
                            <a:schemeClr val="bg1"/>
                          </a:solidFill>
                        </a:rPr>
                        <a:t>25 minutes</a:t>
                      </a:r>
                    </a:p>
                  </a:txBody>
                  <a:tcPr>
                    <a:noFill/>
                  </a:tcPr>
                </a:tc>
                <a:extLst>
                  <a:ext uri="{0D108BD9-81ED-4DB2-BD59-A6C34878D82A}">
                    <a16:rowId xmlns:a16="http://schemas.microsoft.com/office/drawing/2014/main" val="3499984031"/>
                  </a:ext>
                </a:extLst>
              </a:tr>
              <a:tr h="463665">
                <a:tc>
                  <a:txBody>
                    <a:bodyPr/>
                    <a:lstStyle/>
                    <a:p>
                      <a:r>
                        <a:rPr lang="en-US">
                          <a:solidFill>
                            <a:schemeClr val="bg1"/>
                          </a:solidFill>
                        </a:rPr>
                        <a:t>Wrap-Up &amp; Q&amp;A</a:t>
                      </a:r>
                    </a:p>
                  </a:txBody>
                  <a:tcPr>
                    <a:noFill/>
                  </a:tcPr>
                </a:tc>
                <a:tc>
                  <a:txBody>
                    <a:bodyPr/>
                    <a:lstStyle/>
                    <a:p>
                      <a:r>
                        <a:rPr lang="en-US" i="0" dirty="0">
                          <a:solidFill>
                            <a:schemeClr val="bg1"/>
                          </a:solidFill>
                        </a:rPr>
                        <a:t>5 minutes</a:t>
                      </a:r>
                    </a:p>
                  </a:txBody>
                  <a:tcPr>
                    <a:noFill/>
                  </a:tcPr>
                </a:tc>
                <a:extLst>
                  <a:ext uri="{0D108BD9-81ED-4DB2-BD59-A6C34878D82A}">
                    <a16:rowId xmlns:a16="http://schemas.microsoft.com/office/drawing/2014/main" val="443646374"/>
                  </a:ext>
                </a:extLst>
              </a:tr>
            </a:tbl>
          </a:graphicData>
        </a:graphic>
      </p:graphicFrame>
    </p:spTree>
    <p:extLst>
      <p:ext uri="{BB962C8B-B14F-4D97-AF65-F5344CB8AC3E}">
        <p14:creationId xmlns:p14="http://schemas.microsoft.com/office/powerpoint/2010/main" val="57718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6C2127-0EA4-F080-4139-3419F986E769}"/>
            </a:ext>
          </a:extLst>
        </p:cNvPr>
        <p:cNvGrpSpPr/>
        <p:nvPr/>
      </p:nvGrpSpPr>
      <p:grpSpPr>
        <a:xfrm>
          <a:off x="0" y="0"/>
          <a:ext cx="0" cy="0"/>
          <a:chOff x="0" y="0"/>
          <a:chExt cx="0" cy="0"/>
        </a:xfrm>
      </p:grpSpPr>
      <p:grpSp>
        <p:nvGrpSpPr>
          <p:cNvPr id="42" name="Group 41">
            <a:extLst>
              <a:ext uri="{FF2B5EF4-FFF2-40B4-BE49-F238E27FC236}">
                <a16:creationId xmlns:a16="http://schemas.microsoft.com/office/drawing/2014/main" id="{333B7928-3282-3980-01E9-05C21E836951}"/>
              </a:ext>
              <a:ext uri="{C183D7F6-B498-43B3-948B-1728B52AA6E4}">
                <adec:decorative xmlns:adec="http://schemas.microsoft.com/office/drawing/2017/decorative" val="1"/>
              </a:ext>
            </a:extLst>
          </p:cNvPr>
          <p:cNvGrpSpPr/>
          <p:nvPr/>
        </p:nvGrpSpPr>
        <p:grpSpPr>
          <a:xfrm rot="19720801">
            <a:off x="-1584108" y="3593762"/>
            <a:ext cx="13298696" cy="12013754"/>
            <a:chOff x="-6806101" y="232531"/>
            <a:chExt cx="3322108" cy="3001123"/>
          </a:xfrm>
        </p:grpSpPr>
        <p:grpSp>
          <p:nvGrpSpPr>
            <p:cNvPr id="43" name="Group 42">
              <a:extLst>
                <a:ext uri="{FF2B5EF4-FFF2-40B4-BE49-F238E27FC236}">
                  <a16:creationId xmlns:a16="http://schemas.microsoft.com/office/drawing/2014/main" id="{BE881F7E-D6DC-5819-5D8C-1FD5E369C824}"/>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2085" name="Group 2084">
                <a:extLst>
                  <a:ext uri="{FF2B5EF4-FFF2-40B4-BE49-F238E27FC236}">
                    <a16:creationId xmlns:a16="http://schemas.microsoft.com/office/drawing/2014/main" id="{99DC722F-3D5B-5124-70E3-0DC90FB3CAF0}"/>
                  </a:ext>
                </a:extLst>
              </p:cNvPr>
              <p:cNvGrpSpPr/>
              <p:nvPr/>
            </p:nvGrpSpPr>
            <p:grpSpPr>
              <a:xfrm>
                <a:off x="-13073550" y="3398292"/>
                <a:ext cx="10868115" cy="4592474"/>
                <a:chOff x="-13073550" y="3398292"/>
                <a:chExt cx="10868115" cy="4592474"/>
              </a:xfrm>
              <a:grpFill/>
            </p:grpSpPr>
            <p:pic>
              <p:nvPicPr>
                <p:cNvPr id="2092" name="Graphic 2091">
                  <a:extLst>
                    <a:ext uri="{FF2B5EF4-FFF2-40B4-BE49-F238E27FC236}">
                      <a16:creationId xmlns:a16="http://schemas.microsoft.com/office/drawing/2014/main" id="{03A7044D-947C-87AA-DCEA-73984A202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17729" y="3398292"/>
                  <a:ext cx="2312294" cy="4592474"/>
                </a:xfrm>
                <a:prstGeom prst="rect">
                  <a:avLst/>
                </a:prstGeom>
              </p:spPr>
            </p:pic>
            <p:pic>
              <p:nvPicPr>
                <p:cNvPr id="2093" name="Graphic 2092">
                  <a:extLst>
                    <a:ext uri="{FF2B5EF4-FFF2-40B4-BE49-F238E27FC236}">
                      <a16:creationId xmlns:a16="http://schemas.microsoft.com/office/drawing/2014/main" id="{959C70E7-B156-9D19-D5F4-6D7932D94D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3073550" y="3398292"/>
                  <a:ext cx="2312294" cy="4592474"/>
                </a:xfrm>
                <a:prstGeom prst="rect">
                  <a:avLst/>
                </a:prstGeom>
              </p:spPr>
            </p:pic>
          </p:grpSp>
          <p:grpSp>
            <p:nvGrpSpPr>
              <p:cNvPr id="2086" name="Group 2085">
                <a:extLst>
                  <a:ext uri="{FF2B5EF4-FFF2-40B4-BE49-F238E27FC236}">
                    <a16:creationId xmlns:a16="http://schemas.microsoft.com/office/drawing/2014/main" id="{4AED9884-BA63-F7A9-1614-37C4A97FC027}"/>
                  </a:ext>
                </a:extLst>
              </p:cNvPr>
              <p:cNvGrpSpPr/>
              <p:nvPr/>
            </p:nvGrpSpPr>
            <p:grpSpPr>
              <a:xfrm rot="18000000">
                <a:off x="-13073550" y="3398292"/>
                <a:ext cx="10868115" cy="4592474"/>
                <a:chOff x="-13073550" y="3398292"/>
                <a:chExt cx="10868115" cy="4592474"/>
              </a:xfrm>
              <a:grpFill/>
            </p:grpSpPr>
            <p:pic>
              <p:nvPicPr>
                <p:cNvPr id="2090" name="Graphic 2089">
                  <a:extLst>
                    <a:ext uri="{FF2B5EF4-FFF2-40B4-BE49-F238E27FC236}">
                      <a16:creationId xmlns:a16="http://schemas.microsoft.com/office/drawing/2014/main" id="{384DA03B-C74A-51C6-0C8C-B1E3A591BF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17729" y="3398292"/>
                  <a:ext cx="2312294" cy="4592474"/>
                </a:xfrm>
                <a:prstGeom prst="rect">
                  <a:avLst/>
                </a:prstGeom>
              </p:spPr>
            </p:pic>
            <p:pic>
              <p:nvPicPr>
                <p:cNvPr id="2091" name="Graphic 2090">
                  <a:extLst>
                    <a:ext uri="{FF2B5EF4-FFF2-40B4-BE49-F238E27FC236}">
                      <a16:creationId xmlns:a16="http://schemas.microsoft.com/office/drawing/2014/main" id="{F67187DB-6F2F-0C25-3A31-C612858958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3073550" y="3398292"/>
                  <a:ext cx="2312294" cy="4592474"/>
                </a:xfrm>
                <a:prstGeom prst="rect">
                  <a:avLst/>
                </a:prstGeom>
              </p:spPr>
            </p:pic>
          </p:grpSp>
          <p:grpSp>
            <p:nvGrpSpPr>
              <p:cNvPr id="2087" name="Group 2086">
                <a:extLst>
                  <a:ext uri="{FF2B5EF4-FFF2-40B4-BE49-F238E27FC236}">
                    <a16:creationId xmlns:a16="http://schemas.microsoft.com/office/drawing/2014/main" id="{6A10B389-DA1D-49DB-1989-6D2230D058A5}"/>
                  </a:ext>
                </a:extLst>
              </p:cNvPr>
              <p:cNvGrpSpPr/>
              <p:nvPr/>
            </p:nvGrpSpPr>
            <p:grpSpPr>
              <a:xfrm rot="3600000">
                <a:off x="-13073550" y="3398291"/>
                <a:ext cx="10868115" cy="4592474"/>
                <a:chOff x="-13073550" y="3398292"/>
                <a:chExt cx="10868115" cy="4592474"/>
              </a:xfrm>
              <a:grpFill/>
            </p:grpSpPr>
            <p:pic>
              <p:nvPicPr>
                <p:cNvPr id="2088" name="Graphic 2087">
                  <a:extLst>
                    <a:ext uri="{FF2B5EF4-FFF2-40B4-BE49-F238E27FC236}">
                      <a16:creationId xmlns:a16="http://schemas.microsoft.com/office/drawing/2014/main" id="{71AA2495-B766-9743-2523-5DC7C0A140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17729" y="3398292"/>
                  <a:ext cx="2312294" cy="4592474"/>
                </a:xfrm>
                <a:prstGeom prst="rect">
                  <a:avLst/>
                </a:prstGeom>
              </p:spPr>
            </p:pic>
            <p:pic>
              <p:nvPicPr>
                <p:cNvPr id="2089" name="Graphic 2088">
                  <a:extLst>
                    <a:ext uri="{FF2B5EF4-FFF2-40B4-BE49-F238E27FC236}">
                      <a16:creationId xmlns:a16="http://schemas.microsoft.com/office/drawing/2014/main" id="{D33E0534-DD20-776B-F045-CF6B73340B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13073550" y="3398292"/>
                  <a:ext cx="2312294" cy="4592474"/>
                </a:xfrm>
                <a:prstGeom prst="rect">
                  <a:avLst/>
                </a:prstGeom>
              </p:spPr>
            </p:pic>
          </p:grpSp>
        </p:grpSp>
        <p:grpSp>
          <p:nvGrpSpPr>
            <p:cNvPr id="44" name="Graphic 5">
              <a:extLst>
                <a:ext uri="{FF2B5EF4-FFF2-40B4-BE49-F238E27FC236}">
                  <a16:creationId xmlns:a16="http://schemas.microsoft.com/office/drawing/2014/main" id="{95F67F27-BA4B-C08A-D053-140B77C41500}"/>
                </a:ext>
              </a:extLst>
            </p:cNvPr>
            <p:cNvGrpSpPr/>
            <p:nvPr/>
          </p:nvGrpSpPr>
          <p:grpSpPr>
            <a:xfrm rot="17096485">
              <a:off x="-6289091" y="799971"/>
              <a:ext cx="2039455" cy="2103885"/>
              <a:chOff x="4071312" y="2489702"/>
              <a:chExt cx="3527293" cy="3638722"/>
            </a:xfrm>
            <a:noFill/>
          </p:grpSpPr>
          <p:sp>
            <p:nvSpPr>
              <p:cNvPr id="2073" name="Freeform: Shape 2072">
                <a:extLst>
                  <a:ext uri="{FF2B5EF4-FFF2-40B4-BE49-F238E27FC236}">
                    <a16:creationId xmlns:a16="http://schemas.microsoft.com/office/drawing/2014/main" id="{853D18E6-D1A9-7837-7852-ABFADC82DE08}"/>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4" name="Freeform: Shape 2073">
                <a:extLst>
                  <a:ext uri="{FF2B5EF4-FFF2-40B4-BE49-F238E27FC236}">
                    <a16:creationId xmlns:a16="http://schemas.microsoft.com/office/drawing/2014/main" id="{69DBF4D1-934E-D0C4-F3D5-F1D1B2F0CD61}"/>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5" name="Freeform: Shape 2074">
                <a:extLst>
                  <a:ext uri="{FF2B5EF4-FFF2-40B4-BE49-F238E27FC236}">
                    <a16:creationId xmlns:a16="http://schemas.microsoft.com/office/drawing/2014/main" id="{86014D18-E592-6FDF-3C7F-225B34E72063}"/>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6" name="Freeform: Shape 2075">
                <a:extLst>
                  <a:ext uri="{FF2B5EF4-FFF2-40B4-BE49-F238E27FC236}">
                    <a16:creationId xmlns:a16="http://schemas.microsoft.com/office/drawing/2014/main" id="{D9A82540-5C92-556D-99DD-8A1959918B54}"/>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7" name="Freeform: Shape 2076">
                <a:extLst>
                  <a:ext uri="{FF2B5EF4-FFF2-40B4-BE49-F238E27FC236}">
                    <a16:creationId xmlns:a16="http://schemas.microsoft.com/office/drawing/2014/main" id="{CA63CC3B-600F-C398-EAA9-5CACACBCBE81}"/>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8" name="Freeform: Shape 2077">
                <a:extLst>
                  <a:ext uri="{FF2B5EF4-FFF2-40B4-BE49-F238E27FC236}">
                    <a16:creationId xmlns:a16="http://schemas.microsoft.com/office/drawing/2014/main" id="{821CB383-58F2-2C06-A519-379BB72819AB}"/>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9" name="Freeform: Shape 2078">
                <a:extLst>
                  <a:ext uri="{FF2B5EF4-FFF2-40B4-BE49-F238E27FC236}">
                    <a16:creationId xmlns:a16="http://schemas.microsoft.com/office/drawing/2014/main" id="{DEEA7C28-E1DF-8F8E-832F-84CD4ECF0E65}"/>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80" name="Freeform: Shape 2079">
                <a:extLst>
                  <a:ext uri="{FF2B5EF4-FFF2-40B4-BE49-F238E27FC236}">
                    <a16:creationId xmlns:a16="http://schemas.microsoft.com/office/drawing/2014/main" id="{69B0EA78-263B-9267-3D3C-923971AA4A57}"/>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81" name="Freeform: Shape 2080">
                <a:extLst>
                  <a:ext uri="{FF2B5EF4-FFF2-40B4-BE49-F238E27FC236}">
                    <a16:creationId xmlns:a16="http://schemas.microsoft.com/office/drawing/2014/main" id="{D9B7FBBF-549B-8232-B8EB-973984997FBA}"/>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82" name="Freeform: Shape 2081">
                <a:extLst>
                  <a:ext uri="{FF2B5EF4-FFF2-40B4-BE49-F238E27FC236}">
                    <a16:creationId xmlns:a16="http://schemas.microsoft.com/office/drawing/2014/main" id="{0393EF1F-3F37-F607-1429-7ADBB6AB56A9}"/>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83" name="Freeform: Shape 2082">
                <a:extLst>
                  <a:ext uri="{FF2B5EF4-FFF2-40B4-BE49-F238E27FC236}">
                    <a16:creationId xmlns:a16="http://schemas.microsoft.com/office/drawing/2014/main" id="{D30CC5F5-1E61-FAAA-0B15-DD1B06BDED27}"/>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84" name="Freeform: Shape 2083">
                <a:extLst>
                  <a:ext uri="{FF2B5EF4-FFF2-40B4-BE49-F238E27FC236}">
                    <a16:creationId xmlns:a16="http://schemas.microsoft.com/office/drawing/2014/main" id="{DFB726D5-971C-6954-EF1B-29EA935005EC}"/>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5" name="Graphic 5">
              <a:extLst>
                <a:ext uri="{FF2B5EF4-FFF2-40B4-BE49-F238E27FC236}">
                  <a16:creationId xmlns:a16="http://schemas.microsoft.com/office/drawing/2014/main" id="{45657FBC-0C10-D131-8E14-9D52D99FA6CF}"/>
                </a:ext>
              </a:extLst>
            </p:cNvPr>
            <p:cNvGrpSpPr/>
            <p:nvPr/>
          </p:nvGrpSpPr>
          <p:grpSpPr>
            <a:xfrm rot="1530955">
              <a:off x="-6413599" y="569189"/>
              <a:ext cx="2476400" cy="2415487"/>
              <a:chOff x="4270587" y="2574268"/>
              <a:chExt cx="3544376" cy="3457192"/>
            </a:xfrm>
            <a:noFill/>
          </p:grpSpPr>
          <p:sp>
            <p:nvSpPr>
              <p:cNvPr id="2061" name="Freeform: Shape 2060">
                <a:extLst>
                  <a:ext uri="{FF2B5EF4-FFF2-40B4-BE49-F238E27FC236}">
                    <a16:creationId xmlns:a16="http://schemas.microsoft.com/office/drawing/2014/main" id="{91830BB1-F191-B8AC-FAA4-3893AF3EFE4C}"/>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2" name="Freeform: Shape 2061">
                <a:extLst>
                  <a:ext uri="{FF2B5EF4-FFF2-40B4-BE49-F238E27FC236}">
                    <a16:creationId xmlns:a16="http://schemas.microsoft.com/office/drawing/2014/main" id="{F39CBE59-7D2D-BDE3-71BB-23DD2313C695}"/>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3" name="Freeform: Shape 2062">
                <a:extLst>
                  <a:ext uri="{FF2B5EF4-FFF2-40B4-BE49-F238E27FC236}">
                    <a16:creationId xmlns:a16="http://schemas.microsoft.com/office/drawing/2014/main" id="{B100B19C-CC1E-5B5E-3675-5192ECC95AC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4" name="Freeform: Shape 2063">
                <a:extLst>
                  <a:ext uri="{FF2B5EF4-FFF2-40B4-BE49-F238E27FC236}">
                    <a16:creationId xmlns:a16="http://schemas.microsoft.com/office/drawing/2014/main" id="{A2231848-2ED2-0F2E-EF2A-841D052B23FC}"/>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5" name="Freeform: Shape 2064">
                <a:extLst>
                  <a:ext uri="{FF2B5EF4-FFF2-40B4-BE49-F238E27FC236}">
                    <a16:creationId xmlns:a16="http://schemas.microsoft.com/office/drawing/2014/main" id="{AE717E1B-D85F-98A3-3A2A-26166E4FF7DD}"/>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6" name="Freeform: Shape 2065">
                <a:extLst>
                  <a:ext uri="{FF2B5EF4-FFF2-40B4-BE49-F238E27FC236}">
                    <a16:creationId xmlns:a16="http://schemas.microsoft.com/office/drawing/2014/main" id="{7DDAF57B-C70C-2A63-9775-630405FB7C9C}"/>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7" name="Freeform: Shape 2066">
                <a:extLst>
                  <a:ext uri="{FF2B5EF4-FFF2-40B4-BE49-F238E27FC236}">
                    <a16:creationId xmlns:a16="http://schemas.microsoft.com/office/drawing/2014/main" id="{AC045F5B-AF45-0E87-5F32-76BDD02A127C}"/>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8" name="Freeform: Shape 2067">
                <a:extLst>
                  <a:ext uri="{FF2B5EF4-FFF2-40B4-BE49-F238E27FC236}">
                    <a16:creationId xmlns:a16="http://schemas.microsoft.com/office/drawing/2014/main" id="{4EEA28DC-8F06-5D1D-5F9B-3E5D62BD5FF2}"/>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9" name="Freeform: Shape 2068">
                <a:extLst>
                  <a:ext uri="{FF2B5EF4-FFF2-40B4-BE49-F238E27FC236}">
                    <a16:creationId xmlns:a16="http://schemas.microsoft.com/office/drawing/2014/main" id="{B03323D4-4DE1-F5DC-FCE7-A9368A22F816}"/>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0" name="Freeform: Shape 2069">
                <a:extLst>
                  <a:ext uri="{FF2B5EF4-FFF2-40B4-BE49-F238E27FC236}">
                    <a16:creationId xmlns:a16="http://schemas.microsoft.com/office/drawing/2014/main" id="{CB7255C0-0637-6225-8477-4215112AA681}"/>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1" name="Freeform: Shape 2070">
                <a:extLst>
                  <a:ext uri="{FF2B5EF4-FFF2-40B4-BE49-F238E27FC236}">
                    <a16:creationId xmlns:a16="http://schemas.microsoft.com/office/drawing/2014/main" id="{F8C051CF-5CCF-3306-D8E0-4A982C529442}"/>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72" name="Freeform: Shape 2071">
                <a:extLst>
                  <a:ext uri="{FF2B5EF4-FFF2-40B4-BE49-F238E27FC236}">
                    <a16:creationId xmlns:a16="http://schemas.microsoft.com/office/drawing/2014/main" id="{4F2CA998-4655-3456-87C9-6D1F3566040A}"/>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6" name="Graphic 5">
              <a:extLst>
                <a:ext uri="{FF2B5EF4-FFF2-40B4-BE49-F238E27FC236}">
                  <a16:creationId xmlns:a16="http://schemas.microsoft.com/office/drawing/2014/main" id="{6FF3F8C4-D9E9-5022-9B62-DDEE0EEB423D}"/>
                </a:ext>
              </a:extLst>
            </p:cNvPr>
            <p:cNvGrpSpPr/>
            <p:nvPr/>
          </p:nvGrpSpPr>
          <p:grpSpPr>
            <a:xfrm rot="493675">
              <a:off x="-6806101" y="683791"/>
              <a:ext cx="3322108" cy="2161678"/>
              <a:chOff x="3224705" y="2448010"/>
              <a:chExt cx="5745675" cy="3738674"/>
            </a:xfrm>
            <a:noFill/>
          </p:grpSpPr>
          <p:sp>
            <p:nvSpPr>
              <p:cNvPr id="2051" name="Freeform: Shape 2050">
                <a:extLst>
                  <a:ext uri="{FF2B5EF4-FFF2-40B4-BE49-F238E27FC236}">
                    <a16:creationId xmlns:a16="http://schemas.microsoft.com/office/drawing/2014/main" id="{495D05E8-98F6-204D-4084-E2EB965522DF}"/>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59">
                <a:extLst>
                  <a:ext uri="{FF2B5EF4-FFF2-40B4-BE49-F238E27FC236}">
                    <a16:creationId xmlns:a16="http://schemas.microsoft.com/office/drawing/2014/main" id="{A6FBDB4F-E090-67B7-B5EB-6A89B004317E}"/>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1" name="Freeform: Shape 60">
                <a:extLst>
                  <a:ext uri="{FF2B5EF4-FFF2-40B4-BE49-F238E27FC236}">
                    <a16:creationId xmlns:a16="http://schemas.microsoft.com/office/drawing/2014/main" id="{3FB421AB-F182-3B37-6118-AB4ED3CFB796}"/>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2" name="Freeform: Shape 61">
                <a:extLst>
                  <a:ext uri="{FF2B5EF4-FFF2-40B4-BE49-F238E27FC236}">
                    <a16:creationId xmlns:a16="http://schemas.microsoft.com/office/drawing/2014/main" id="{831A88F5-4D4E-B989-802B-6E6BE57EC804}"/>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3" name="Freeform: Shape 62">
                <a:extLst>
                  <a:ext uri="{FF2B5EF4-FFF2-40B4-BE49-F238E27FC236}">
                    <a16:creationId xmlns:a16="http://schemas.microsoft.com/office/drawing/2014/main" id="{60F55B44-CFA4-CFEA-8CE2-2CBC4D49D323}"/>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48" name="Freeform: Shape 2047">
                <a:extLst>
                  <a:ext uri="{FF2B5EF4-FFF2-40B4-BE49-F238E27FC236}">
                    <a16:creationId xmlns:a16="http://schemas.microsoft.com/office/drawing/2014/main" id="{F6030A19-2DBA-BA1F-B491-112368E7629D}"/>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49" name="Freeform: Shape 2048">
                <a:extLst>
                  <a:ext uri="{FF2B5EF4-FFF2-40B4-BE49-F238E27FC236}">
                    <a16:creationId xmlns:a16="http://schemas.microsoft.com/office/drawing/2014/main" id="{8A23A61B-6FEE-7DA8-1C50-9C4AD8EC81F7}"/>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53" name="Freeform: Shape 2052">
                <a:extLst>
                  <a:ext uri="{FF2B5EF4-FFF2-40B4-BE49-F238E27FC236}">
                    <a16:creationId xmlns:a16="http://schemas.microsoft.com/office/drawing/2014/main" id="{D04FFD76-B129-BB45-4616-2AB4F01032B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55" name="Freeform: Shape 2054">
                <a:extLst>
                  <a:ext uri="{FF2B5EF4-FFF2-40B4-BE49-F238E27FC236}">
                    <a16:creationId xmlns:a16="http://schemas.microsoft.com/office/drawing/2014/main" id="{214BFD2F-C174-4C78-6A72-8226EF7B8881}"/>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57" name="Freeform: Shape 2056">
                <a:extLst>
                  <a:ext uri="{FF2B5EF4-FFF2-40B4-BE49-F238E27FC236}">
                    <a16:creationId xmlns:a16="http://schemas.microsoft.com/office/drawing/2014/main" id="{BB561FBC-A18C-C644-B5F7-F048D68F3AAE}"/>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59" name="Freeform: Shape 2058">
                <a:extLst>
                  <a:ext uri="{FF2B5EF4-FFF2-40B4-BE49-F238E27FC236}">
                    <a16:creationId xmlns:a16="http://schemas.microsoft.com/office/drawing/2014/main" id="{6527C7C1-BDE5-5D60-9ED0-D19060B66E5E}"/>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60" name="Freeform: Shape 2059">
                <a:extLst>
                  <a:ext uri="{FF2B5EF4-FFF2-40B4-BE49-F238E27FC236}">
                    <a16:creationId xmlns:a16="http://schemas.microsoft.com/office/drawing/2014/main" id="{16217FE5-41DD-6436-E630-FC0D8B739FFF}"/>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47" name="Graphic 5">
              <a:extLst>
                <a:ext uri="{FF2B5EF4-FFF2-40B4-BE49-F238E27FC236}">
                  <a16:creationId xmlns:a16="http://schemas.microsoft.com/office/drawing/2014/main" id="{726224DE-B664-3135-D7B0-4836C9B1FA6C}"/>
                </a:ext>
              </a:extLst>
            </p:cNvPr>
            <p:cNvGrpSpPr/>
            <p:nvPr/>
          </p:nvGrpSpPr>
          <p:grpSpPr>
            <a:xfrm rot="2104378">
              <a:off x="-6412180" y="232531"/>
              <a:ext cx="2239898" cy="2863531"/>
              <a:chOff x="4061078" y="1549502"/>
              <a:chExt cx="3873961" cy="4952549"/>
            </a:xfrm>
            <a:noFill/>
          </p:grpSpPr>
          <p:sp>
            <p:nvSpPr>
              <p:cNvPr id="48" name="Freeform: Shape 47">
                <a:extLst>
                  <a:ext uri="{FF2B5EF4-FFF2-40B4-BE49-F238E27FC236}">
                    <a16:creationId xmlns:a16="http://schemas.microsoft.com/office/drawing/2014/main" id="{A49185B5-4D58-D35D-9E7B-1766C9B9993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C95351FE-833E-75D0-2CF4-8B3B8A4147E2}"/>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86DCF054-927D-16D7-69D6-C2B50CF1C645}"/>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BBB49089-3A6C-8F6F-F2E1-54A02948A701}"/>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70C7A583-4D96-FEBF-C7DC-F2395C8B00D0}"/>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A66A2889-307F-44D5-D985-F6AC9BFEF618}"/>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26E73C92-C606-A0B0-4B74-F29883C6DFE5}"/>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12BE1039-235F-1E38-D116-D231CC802001}"/>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7B19F7D0-6130-5A76-72AF-97D9735B5389}"/>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56">
                <a:extLst>
                  <a:ext uri="{FF2B5EF4-FFF2-40B4-BE49-F238E27FC236}">
                    <a16:creationId xmlns:a16="http://schemas.microsoft.com/office/drawing/2014/main" id="{AE731CE2-9B58-442E-3738-39A5DBB5A6FB}"/>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57">
                <a:extLst>
                  <a:ext uri="{FF2B5EF4-FFF2-40B4-BE49-F238E27FC236}">
                    <a16:creationId xmlns:a16="http://schemas.microsoft.com/office/drawing/2014/main" id="{F5E47165-7599-585F-504D-A3C31B2B8CFD}"/>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58">
                <a:extLst>
                  <a:ext uri="{FF2B5EF4-FFF2-40B4-BE49-F238E27FC236}">
                    <a16:creationId xmlns:a16="http://schemas.microsoft.com/office/drawing/2014/main" id="{DDD44777-6FA7-C18F-1D1A-28F6CACA38D2}"/>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Rectangle 1">
            <a:extLst>
              <a:ext uri="{FF2B5EF4-FFF2-40B4-BE49-F238E27FC236}">
                <a16:creationId xmlns:a16="http://schemas.microsoft.com/office/drawing/2014/main" id="{1B422BEA-D97A-5B4E-B839-D02F6F7AEA6C}"/>
              </a:ext>
              <a:ext uri="{C183D7F6-B498-43B3-948B-1728B52AA6E4}">
                <adec:decorative xmlns:adec="http://schemas.microsoft.com/office/drawing/2017/decorative" val="1"/>
              </a:ext>
            </a:extLst>
          </p:cNvPr>
          <p:cNvSpPr/>
          <p:nvPr/>
        </p:nvSpPr>
        <p:spPr>
          <a:xfrm>
            <a:off x="0" y="-40842"/>
            <a:ext cx="12192000" cy="6858000"/>
          </a:xfrm>
          <a:prstGeom prst="rect">
            <a:avLst/>
          </a:prstGeom>
          <a:gradFill flip="none" rotWithShape="1">
            <a:gsLst>
              <a:gs pos="0">
                <a:schemeClr val="tx2">
                  <a:alpha val="25000"/>
                </a:schemeClr>
              </a:gs>
              <a:gs pos="100000">
                <a:srgbClr val="B6E495">
                  <a:alpha val="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sp>
        <p:nvSpPr>
          <p:cNvPr id="3" name="Rectangle: Rounded Corners 2">
            <a:extLst>
              <a:ext uri="{FF2B5EF4-FFF2-40B4-BE49-F238E27FC236}">
                <a16:creationId xmlns:a16="http://schemas.microsoft.com/office/drawing/2014/main" id="{AF3D41E5-AC5C-933E-448E-7F4EDD9B6BE6}"/>
              </a:ext>
            </a:extLst>
          </p:cNvPr>
          <p:cNvSpPr/>
          <p:nvPr/>
        </p:nvSpPr>
        <p:spPr bwMode="auto">
          <a:xfrm rot="16200000">
            <a:off x="941226" y="1955065"/>
            <a:ext cx="3539751" cy="3331030"/>
          </a:xfrm>
          <a:prstGeom prst="roundRect">
            <a:avLst>
              <a:gd name="adj" fmla="val 5377"/>
            </a:avLst>
          </a:prstGeom>
          <a:solidFill>
            <a:schemeClr val="accent1">
              <a:lumMod val="20000"/>
              <a:lumOff val="80000"/>
            </a:schemeClr>
          </a:solid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s-MX" sz="1000">
              <a:solidFill>
                <a:schemeClr val="tx1">
                  <a:lumMod val="95000"/>
                  <a:lumOff val="5000"/>
                </a:schemeClr>
              </a:solidFill>
              <a:ea typeface="Segoe UI" pitchFamily="34" charset="0"/>
              <a:cs typeface="Segoe Sans Text" pitchFamily="2" charset="0"/>
            </a:endParaRPr>
          </a:p>
        </p:txBody>
      </p:sp>
      <p:sp>
        <p:nvSpPr>
          <p:cNvPr id="5" name="Title 6">
            <a:extLst>
              <a:ext uri="{FF2B5EF4-FFF2-40B4-BE49-F238E27FC236}">
                <a16:creationId xmlns:a16="http://schemas.microsoft.com/office/drawing/2014/main" id="{F52394C9-B670-9DAF-4988-E834260685C5}"/>
              </a:ext>
            </a:extLst>
          </p:cNvPr>
          <p:cNvSpPr txBox="1">
            <a:spLocks/>
          </p:cNvSpPr>
          <p:nvPr/>
        </p:nvSpPr>
        <p:spPr>
          <a:xfrm>
            <a:off x="697117" y="172629"/>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lgn="ctr">
              <a:defRPr/>
            </a:pPr>
            <a:r>
              <a:rPr lang="en-US" sz="2800">
                <a:solidFill>
                  <a:srgbClr val="C03BC4"/>
                </a:solidFill>
                <a:cs typeface="Segoe Sans Text" pitchFamily="2" charset="0"/>
              </a:rPr>
              <a:t>Recap Session 1 </a:t>
            </a:r>
            <a:r>
              <a:rPr lang="en-US" sz="2800" b="1" i="0">
                <a:effectLst/>
                <a:latin typeface="-apple-system"/>
              </a:rPr>
              <a:t>AI-Powered Clinical Knowledge Stores with Azure AI Search</a:t>
            </a:r>
            <a:endParaRPr lang="en-US" sz="2800">
              <a:cs typeface="Segoe Sans Text" pitchFamily="2" charset="0"/>
            </a:endParaRPr>
          </a:p>
        </p:txBody>
      </p:sp>
      <p:sp>
        <p:nvSpPr>
          <p:cNvPr id="8" name="TextBox 7">
            <a:extLst>
              <a:ext uri="{FF2B5EF4-FFF2-40B4-BE49-F238E27FC236}">
                <a16:creationId xmlns:a16="http://schemas.microsoft.com/office/drawing/2014/main" id="{6351E2BE-1DFE-C9BB-1779-9C1AE69DC0F1}"/>
              </a:ext>
            </a:extLst>
          </p:cNvPr>
          <p:cNvSpPr txBox="1"/>
          <p:nvPr/>
        </p:nvSpPr>
        <p:spPr>
          <a:xfrm>
            <a:off x="2137342" y="1408277"/>
            <a:ext cx="1921757" cy="307777"/>
          </a:xfrm>
          <a:prstGeom prst="rect">
            <a:avLst/>
          </a:prstGeom>
          <a:noFill/>
        </p:spPr>
        <p:txBody>
          <a:bodyPr wrap="square">
            <a:spAutoFit/>
          </a:bodyPr>
          <a:lstStyle/>
          <a:p>
            <a:pPr defTabSz="932472" fontAlgn="base">
              <a:spcBef>
                <a:spcPct val="0"/>
              </a:spcBef>
              <a:spcAft>
                <a:spcPct val="0"/>
              </a:spcAft>
            </a:pPr>
            <a:r>
              <a:rPr lang="es-MX" sz="1400" b="1">
                <a:solidFill>
                  <a:srgbClr val="C03BC4"/>
                </a:solidFill>
                <a:ea typeface="Segoe UI" pitchFamily="34" charset="0"/>
                <a:cs typeface="Segoe Sans Text" pitchFamily="2" charset="0"/>
              </a:rPr>
              <a:t>Highlights</a:t>
            </a:r>
          </a:p>
        </p:txBody>
      </p:sp>
      <p:sp>
        <p:nvSpPr>
          <p:cNvPr id="11" name="TextBox 10">
            <a:extLst>
              <a:ext uri="{FF2B5EF4-FFF2-40B4-BE49-F238E27FC236}">
                <a16:creationId xmlns:a16="http://schemas.microsoft.com/office/drawing/2014/main" id="{B0C0F7E3-1A56-A93B-964B-A29104279BDD}"/>
              </a:ext>
            </a:extLst>
          </p:cNvPr>
          <p:cNvSpPr txBox="1"/>
          <p:nvPr/>
        </p:nvSpPr>
        <p:spPr>
          <a:xfrm>
            <a:off x="2638153" y="4230743"/>
            <a:ext cx="1420947" cy="738664"/>
          </a:xfrm>
          <a:prstGeom prst="rect">
            <a:avLst/>
          </a:prstGeom>
          <a:noFill/>
        </p:spPr>
        <p:txBody>
          <a:bodyPr wrap="square">
            <a:spAutoFit/>
          </a:bodyPr>
          <a:lstStyle/>
          <a:p>
            <a:pPr defTabSz="932472" fontAlgn="base">
              <a:spcBef>
                <a:spcPct val="0"/>
              </a:spcBef>
              <a:spcAft>
                <a:spcPct val="0"/>
              </a:spcAft>
            </a:pPr>
            <a:r>
              <a:rPr lang="en-US" sz="1050" b="1"/>
              <a:t>Session 1 Deck: Value Proposition, Deep Dive, and How-To</a:t>
            </a:r>
            <a:endParaRPr lang="es-MX" sz="1050" b="1">
              <a:ea typeface="Segoe UI" pitchFamily="34" charset="0"/>
              <a:cs typeface="Segoe Sans Text" pitchFamily="2" charset="0"/>
            </a:endParaRPr>
          </a:p>
        </p:txBody>
      </p:sp>
      <p:sp>
        <p:nvSpPr>
          <p:cNvPr id="20" name="TextBox 19">
            <a:extLst>
              <a:ext uri="{FF2B5EF4-FFF2-40B4-BE49-F238E27FC236}">
                <a16:creationId xmlns:a16="http://schemas.microsoft.com/office/drawing/2014/main" id="{532849D8-69CB-ABD5-C262-C2095AD432AB}"/>
              </a:ext>
            </a:extLst>
          </p:cNvPr>
          <p:cNvSpPr txBox="1"/>
          <p:nvPr/>
        </p:nvSpPr>
        <p:spPr>
          <a:xfrm>
            <a:off x="2638152" y="2123381"/>
            <a:ext cx="1420947" cy="738664"/>
          </a:xfrm>
          <a:prstGeom prst="rect">
            <a:avLst/>
          </a:prstGeom>
          <a:noFill/>
        </p:spPr>
        <p:txBody>
          <a:bodyPr wrap="square">
            <a:spAutoFit/>
          </a:bodyPr>
          <a:lstStyle/>
          <a:p>
            <a:pPr defTabSz="932472" fontAlgn="base">
              <a:spcBef>
                <a:spcPct val="0"/>
              </a:spcBef>
              <a:spcAft>
                <a:spcPct val="0"/>
              </a:spcAft>
            </a:pPr>
            <a:r>
              <a:rPr lang="en-US" sz="1050" b="1"/>
              <a:t>4 Labs for Accelerating the E2E AI Search Learning Curve</a:t>
            </a:r>
            <a:endParaRPr lang="es-MX" sz="1050" b="1">
              <a:ea typeface="Segoe UI" pitchFamily="34" charset="0"/>
              <a:cs typeface="Segoe Sans Text" pitchFamily="2" charset="0"/>
            </a:endParaRPr>
          </a:p>
        </p:txBody>
      </p:sp>
      <p:sp>
        <p:nvSpPr>
          <p:cNvPr id="22" name="Arrow: Right 21">
            <a:extLst>
              <a:ext uri="{FF2B5EF4-FFF2-40B4-BE49-F238E27FC236}">
                <a16:creationId xmlns:a16="http://schemas.microsoft.com/office/drawing/2014/main" id="{FBE78AB7-6644-FC94-7C4F-3BE5EEA8A9AF}"/>
              </a:ext>
            </a:extLst>
          </p:cNvPr>
          <p:cNvSpPr/>
          <p:nvPr/>
        </p:nvSpPr>
        <p:spPr bwMode="auto">
          <a:xfrm>
            <a:off x="4705316" y="3549398"/>
            <a:ext cx="970963" cy="3693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TextBox 22">
            <a:extLst>
              <a:ext uri="{FF2B5EF4-FFF2-40B4-BE49-F238E27FC236}">
                <a16:creationId xmlns:a16="http://schemas.microsoft.com/office/drawing/2014/main" id="{DBFDB32E-BE58-5ED8-9864-27FE1F7EE7B7}"/>
              </a:ext>
            </a:extLst>
          </p:cNvPr>
          <p:cNvSpPr txBox="1"/>
          <p:nvPr/>
        </p:nvSpPr>
        <p:spPr>
          <a:xfrm>
            <a:off x="4526671" y="2923847"/>
            <a:ext cx="1297031" cy="646331"/>
          </a:xfrm>
          <a:prstGeom prst="rect">
            <a:avLst/>
          </a:prstGeom>
          <a:noFill/>
        </p:spPr>
        <p:txBody>
          <a:bodyPr wrap="square">
            <a:spAutoFit/>
          </a:bodyPr>
          <a:lstStyle/>
          <a:p>
            <a:pPr algn="ctr" defTabSz="932472" fontAlgn="base">
              <a:spcBef>
                <a:spcPct val="0"/>
              </a:spcBef>
              <a:spcAft>
                <a:spcPct val="0"/>
              </a:spcAft>
            </a:pPr>
            <a:r>
              <a:rPr lang="en-US" sz="1200" b="1">
                <a:solidFill>
                  <a:schemeClr val="accent6"/>
                </a:solidFill>
              </a:rPr>
              <a:t>Where Can I Find the Assets?</a:t>
            </a:r>
            <a:endParaRPr lang="es-MX" sz="1200" b="1">
              <a:solidFill>
                <a:schemeClr val="accent6"/>
              </a:solidFill>
              <a:ea typeface="Segoe UI" pitchFamily="34" charset="0"/>
              <a:cs typeface="Segoe Sans Text" pitchFamily="2" charset="0"/>
            </a:endParaRPr>
          </a:p>
        </p:txBody>
      </p:sp>
      <p:sp>
        <p:nvSpPr>
          <p:cNvPr id="6" name="Text Placeholder 13">
            <a:hlinkClick r:id="rId6"/>
            <a:extLst>
              <a:ext uri="{FF2B5EF4-FFF2-40B4-BE49-F238E27FC236}">
                <a16:creationId xmlns:a16="http://schemas.microsoft.com/office/drawing/2014/main" id="{ECC36C5F-1933-78E9-8C6B-D3A0C7177D7E}"/>
              </a:ext>
            </a:extLst>
          </p:cNvPr>
          <p:cNvSpPr>
            <a:spLocks noGrp="1"/>
          </p:cNvSpPr>
          <p:nvPr/>
        </p:nvSpPr>
        <p:spPr>
          <a:xfrm rot="10800000" flipH="1" flipV="1">
            <a:off x="7869083" y="5467549"/>
            <a:ext cx="3133792" cy="172676"/>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CA" i="1">
                <a:solidFill>
                  <a:schemeClr val="tx2"/>
                </a:solidFill>
                <a:latin typeface="Segoe Sans Text"/>
                <a:cs typeface="Segoe Sans Text" pitchFamily="2" charset="0"/>
              </a:rPr>
              <a:t>Visit HLSIgnited </a:t>
            </a:r>
            <a:r>
              <a:rPr lang="en-CA" i="1">
                <a:solidFill>
                  <a:schemeClr val="tx2"/>
                </a:solidFill>
                <a:latin typeface="Segoe Sans Text"/>
                <a:cs typeface="Segoe Sans Text" pitchFamily="2" charset="0"/>
                <a:hlinkClick r:id="rId7">
                  <a:extLst>
                    <a:ext uri="{A12FA001-AC4F-418D-AE19-62706E023703}">
                      <ahyp:hlinkClr xmlns:ahyp="http://schemas.microsoft.com/office/drawing/2018/hyperlinkcolor" val="tx"/>
                    </a:ext>
                  </a:extLst>
                </a:hlinkClick>
              </a:rPr>
              <a:t>Repo</a:t>
            </a:r>
            <a:r>
              <a:rPr lang="en-CA" i="1">
                <a:solidFill>
                  <a:schemeClr val="tx2"/>
                </a:solidFill>
                <a:latin typeface="Segoe Sans Text"/>
                <a:cs typeface="Segoe Sans Text" pitchFamily="2" charset="0"/>
              </a:rPr>
              <a:t> or/and W</a:t>
            </a:r>
            <a:r>
              <a:rPr lang="en-CA" i="1">
                <a:solidFill>
                  <a:schemeClr val="tx2"/>
                </a:solidFill>
                <a:latin typeface="Segoe Sans Text"/>
                <a:cs typeface="Segoe Sans Text" pitchFamily="2" charset="0"/>
                <a:hlinkClick r:id="rId8">
                  <a:extLst>
                    <a:ext uri="{A12FA001-AC4F-418D-AE19-62706E023703}">
                      <ahyp:hlinkClr xmlns:ahyp="http://schemas.microsoft.com/office/drawing/2018/hyperlinkcolor" val="tx"/>
                    </a:ext>
                  </a:extLst>
                </a:hlinkClick>
              </a:rPr>
              <a:t>ebinar page</a:t>
            </a:r>
            <a:endParaRPr kumimoji="0" lang="en-CA" sz="1122" b="0" i="1" u="none" strike="noStrike" kern="1200" cap="none" spc="0" normalizeH="0" baseline="0" noProof="0">
              <a:ln>
                <a:noFill/>
              </a:ln>
              <a:solidFill>
                <a:schemeClr val="tx2"/>
              </a:solidFill>
              <a:effectLst/>
              <a:uLnTx/>
              <a:uFillTx/>
              <a:latin typeface="Segoe Sans Text"/>
              <a:ea typeface="+mn-ea"/>
              <a:cs typeface="Segoe Sans Text" pitchFamily="2" charset="0"/>
            </a:endParaRPr>
          </a:p>
        </p:txBody>
      </p:sp>
      <p:pic>
        <p:nvPicPr>
          <p:cNvPr id="16" name="recap">
            <a:hlinkClick r:id="" action="ppaction://media"/>
            <a:extLst>
              <a:ext uri="{FF2B5EF4-FFF2-40B4-BE49-F238E27FC236}">
                <a16:creationId xmlns:a16="http://schemas.microsoft.com/office/drawing/2014/main" id="{470E70C9-473F-2628-351C-355B14BD3D7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730778" y="1680190"/>
            <a:ext cx="6285101" cy="3371694"/>
          </a:xfrm>
          <a:prstGeom prst="rect">
            <a:avLst/>
          </a:prstGeom>
        </p:spPr>
      </p:pic>
      <p:sp>
        <p:nvSpPr>
          <p:cNvPr id="18" name="TextBox 17">
            <a:extLst>
              <a:ext uri="{FF2B5EF4-FFF2-40B4-BE49-F238E27FC236}">
                <a16:creationId xmlns:a16="http://schemas.microsoft.com/office/drawing/2014/main" id="{8988D15B-E0CE-D38C-8471-D056E2E3C13A}"/>
              </a:ext>
            </a:extLst>
          </p:cNvPr>
          <p:cNvSpPr txBox="1"/>
          <p:nvPr/>
        </p:nvSpPr>
        <p:spPr>
          <a:xfrm>
            <a:off x="2638153" y="3151200"/>
            <a:ext cx="1420947" cy="738664"/>
          </a:xfrm>
          <a:prstGeom prst="rect">
            <a:avLst/>
          </a:prstGeom>
          <a:noFill/>
        </p:spPr>
        <p:txBody>
          <a:bodyPr wrap="square">
            <a:spAutoFit/>
          </a:bodyPr>
          <a:lstStyle/>
          <a:p>
            <a:pPr defTabSz="932472" fontAlgn="base">
              <a:spcBef>
                <a:spcPct val="0"/>
              </a:spcBef>
              <a:spcAft>
                <a:spcPct val="0"/>
              </a:spcAft>
            </a:pPr>
            <a:r>
              <a:rPr lang="en-US" sz="1050" b="1"/>
              <a:t>Knowledge Store Creation: Use Cases Based on Policies and X-Rays</a:t>
            </a:r>
            <a:endParaRPr lang="es-MX" sz="1050" b="1">
              <a:ea typeface="Segoe UI" pitchFamily="34" charset="0"/>
              <a:cs typeface="Segoe Sans Text" pitchFamily="2" charset="0"/>
            </a:endParaRPr>
          </a:p>
        </p:txBody>
      </p:sp>
      <p:pic>
        <p:nvPicPr>
          <p:cNvPr id="21" name="Picture 20">
            <a:extLst>
              <a:ext uri="{FF2B5EF4-FFF2-40B4-BE49-F238E27FC236}">
                <a16:creationId xmlns:a16="http://schemas.microsoft.com/office/drawing/2014/main" id="{2D73CFBF-30AC-50AD-8192-4550D8FD3731}"/>
              </a:ext>
            </a:extLst>
          </p:cNvPr>
          <p:cNvPicPr>
            <a:picLocks noChangeAspect="1"/>
          </p:cNvPicPr>
          <p:nvPr/>
        </p:nvPicPr>
        <p:blipFill>
          <a:blip r:embed="rId10"/>
          <a:stretch>
            <a:fillRect/>
          </a:stretch>
        </p:blipFill>
        <p:spPr>
          <a:xfrm>
            <a:off x="1363935" y="3176820"/>
            <a:ext cx="703004" cy="443760"/>
          </a:xfrm>
          <a:prstGeom prst="rect">
            <a:avLst/>
          </a:prstGeom>
        </p:spPr>
      </p:pic>
      <p:pic>
        <p:nvPicPr>
          <p:cNvPr id="34" name="Picture 33">
            <a:extLst>
              <a:ext uri="{FF2B5EF4-FFF2-40B4-BE49-F238E27FC236}">
                <a16:creationId xmlns:a16="http://schemas.microsoft.com/office/drawing/2014/main" id="{5C9C5BBE-7BFD-6504-BD46-BFAE63755168}"/>
              </a:ext>
            </a:extLst>
          </p:cNvPr>
          <p:cNvPicPr>
            <a:picLocks noChangeAspect="1"/>
          </p:cNvPicPr>
          <p:nvPr/>
        </p:nvPicPr>
        <p:blipFill>
          <a:blip r:embed="rId11"/>
          <a:stretch>
            <a:fillRect/>
          </a:stretch>
        </p:blipFill>
        <p:spPr>
          <a:xfrm>
            <a:off x="1708422" y="3278969"/>
            <a:ext cx="586722" cy="610895"/>
          </a:xfrm>
          <a:prstGeom prst="rect">
            <a:avLst/>
          </a:prstGeom>
        </p:spPr>
      </p:pic>
      <p:pic>
        <p:nvPicPr>
          <p:cNvPr id="35" name="Picture 37">
            <a:extLst>
              <a:ext uri="{FF2B5EF4-FFF2-40B4-BE49-F238E27FC236}">
                <a16:creationId xmlns:a16="http://schemas.microsoft.com/office/drawing/2014/main" id="{1720C845-F24F-A5C5-85FA-6069F975B69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99794" y="2152322"/>
            <a:ext cx="895350" cy="7715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owerpoint Document Icon">
            <a:extLst>
              <a:ext uri="{FF2B5EF4-FFF2-40B4-BE49-F238E27FC236}">
                <a16:creationId xmlns:a16="http://schemas.microsoft.com/office/drawing/2014/main" id="{96F0F2C9-D424-E607-5734-EA34088014E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81297" y="4100567"/>
            <a:ext cx="1083953" cy="1083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43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8293"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165B41A6-59B3-5619-C6DA-315C02EA513B}"/>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CC21F6E2-9203-3236-0DE9-A9F18D6CB01A}"/>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48734689-F515-C85D-AC01-11FF65D15A74}"/>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319B5AAC-A9FB-7C85-C224-67FDD62EEB4A}"/>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691695B1-6A18-E4DC-E5F5-70DCCB93EB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0466FCC5-669D-F2C1-686C-E505550B0C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E36B2D6A-A6C1-7D18-5E16-D02D2676EB48}"/>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86436204-1D46-609B-F989-CAFA2063A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346C6C70-8EF8-8C89-8FB2-77C0D702EC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3FC9B053-8C70-07E9-3083-E8BA8215DD99}"/>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7AFC9B2D-5F0C-F3BD-536B-6C1A3FBB2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0083C669-583E-04F8-44CE-956200D5CC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77E99518-D5A0-235C-F19D-FE27B5BE5D64}"/>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9DBBC71E-2951-4FDF-044B-9DBF7CA5846B}"/>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D70EBA1E-0CFE-D1D7-919A-F127D543622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94CC0047-1FE4-5F8F-2556-3B30395D1434}"/>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391D15DC-EFC8-1A23-E711-2EA9EA486D22}"/>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9FA6897-2977-A114-9097-6FE6228EE93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D51B6B42-33DC-164B-E222-C9F813AFCE24}"/>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43B046A9-859B-F282-5464-E464C3D104C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2D66DAF4-2DF2-8A2E-25D4-25450B92674F}"/>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D8261F12-5775-9793-C70C-242A2AA809C5}"/>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E6D3AA98-4D91-69E0-ADF3-BBEFB07B33B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0AB75D54-2785-46F4-BF1D-A6AF1C32A41F}"/>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2AA58F3B-58B2-5F9A-CCD2-A4A9F4B8FF40}"/>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27B06ECE-9ACC-15CA-7A3C-05A86A18A0B1}"/>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E9DAE028-557F-AE63-5354-FD6C8667CAD3}"/>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CD72962A-6E5C-ECA4-C64A-E91ED7E8D803}"/>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9DE4EB4D-F8F9-BC8F-7FF3-BA24E92A638B}"/>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67DF428E-468B-53EF-E1EC-57F5D0FB743E}"/>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95085635-7487-CD90-CAE3-43EFA3144045}"/>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8974585A-959A-87FC-2E02-BECEC0AF220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84D12F4-3A38-E5DC-A251-89E49FC81EC3}"/>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EC9FC62D-208C-0ECE-0BD0-D0E87A1A753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D06D300A-143A-5A5B-9BE3-38E0BDEFA1D5}"/>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D62A1FF5-9CB9-60BD-0DB7-FE41D5731AD5}"/>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85E47F2D-F6D4-2583-8A6B-AB299092B887}"/>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BB13B45-D96C-EBB1-0D53-83248211771B}"/>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4095CF57-880E-D0DF-717A-9387D7A8C76A}"/>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2F4FB72B-E514-C3A2-0CB3-6D7FD6164F3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78A52765-B20E-3F01-5D0A-42BED37C00B9}"/>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8DB6DF52-D3AC-EE28-9721-D0937EAEE61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3C029FE4-B36D-5905-198C-ECD70984A1DE}"/>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5727B75D-EB23-FC26-5E2E-051C0B07F977}"/>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DDDA2515-1B93-CFDD-A74B-E8411DE82FD8}"/>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37100FE8-E616-6284-F20F-BD69E0DFB96F}"/>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B37A76CE-D551-F0D4-98E0-628001F3C69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CE72E622-CF5A-C46C-611E-B2B6E7226DAB}"/>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D468267C-0DD5-084E-467F-AEF7D0445B54}"/>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C3C47E76-9B7C-6EC6-D165-625BE9A39E9B}"/>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CA8A8B3C-02B8-D0BB-3E40-3502D681AF34}"/>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991B98D7-EA04-A13E-8E4B-5D20B16860C4}"/>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23DC18B4-6ACA-2094-3DDD-9A4208AC3D67}"/>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B2DAE95A-447D-98B1-4611-4DC7E04ECF24}"/>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6AFCF04F-8F36-79B1-6EBA-6DAABBCE421B}"/>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53460A8D-7E9D-E1F5-ADDE-A71928BA1865}"/>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DB919E7D-6DD7-89B9-9E0F-BBA7F43D7063}"/>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5D18DF27-CDD5-C89A-6B4D-C4767C36D1B8}"/>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49871F7-0DCF-95B2-6046-616B244971E3}"/>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265560D3-47A6-37A7-4213-C85DFE6B5E9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3979E234-9E6B-55DB-81B0-4C2D8A7F7A97}"/>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1437F787-C0F1-418B-0F81-03CE97110D54}"/>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CF0D0872-4F14-8A00-71F8-5B0217C16198}"/>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4243213A-5650-592C-E759-1A0CAED41B65}"/>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E0344440-225E-DC2D-988B-4CADF6531858}"/>
              </a:ext>
              <a:ext uri="{C183D7F6-B498-43B3-948B-1728B52AA6E4}">
                <adec:decorative xmlns:adec="http://schemas.microsoft.com/office/drawing/2017/decorative" val="1"/>
              </a:ext>
            </a:extLst>
          </p:cNvPr>
          <p:cNvSpPr/>
          <p:nvPr/>
        </p:nvSpPr>
        <p:spPr bwMode="auto">
          <a:xfrm>
            <a:off x="669711" y="874671"/>
            <a:ext cx="11029950"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chemeClr val="accent6">
                  <a:lumMod val="75000"/>
                </a:schemeClr>
              </a:solidFill>
              <a:effectLst/>
              <a:uLnTx/>
              <a:uFillTx/>
              <a:latin typeface="Segoe Sans Text Semibold" pitchFamily="2" charset="0"/>
              <a:ea typeface="+mn-ea"/>
              <a:cs typeface="Segoe Sans Text Semibold" pitchFamily="2" charset="0"/>
            </a:endParaRPr>
          </a:p>
        </p:txBody>
      </p:sp>
      <p:sp>
        <p:nvSpPr>
          <p:cNvPr id="72" name="Text Placeholder 7">
            <a:extLst>
              <a:ext uri="{FF2B5EF4-FFF2-40B4-BE49-F238E27FC236}">
                <a16:creationId xmlns:a16="http://schemas.microsoft.com/office/drawing/2014/main" id="{8DE1A3FE-BDF3-B6EF-C229-42FC9D1C8B1A}"/>
              </a:ext>
            </a:extLst>
          </p:cNvPr>
          <p:cNvSpPr txBox="1">
            <a:spLocks noGrp="1"/>
          </p:cNvSpPr>
          <p:nvPr>
            <p:ph type="title" idx="4294967295"/>
          </p:nvPr>
        </p:nvSpPr>
        <p:spPr>
          <a:xfrm>
            <a:off x="4816446" y="1137032"/>
            <a:ext cx="2480754" cy="64633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3998" b="0" kern="1200" cap="none" spc="0" baseline="0">
                <a:ln w="3175">
                  <a:noFill/>
                </a:ln>
                <a:gradFill>
                  <a:gsLst>
                    <a:gs pos="0">
                      <a:srgbClr val="50E6FF"/>
                    </a:gs>
                    <a:gs pos="100000">
                      <a:srgbClr val="0078D4"/>
                    </a:gs>
                  </a:gsLst>
                  <a:lin ang="2400000" scaled="0"/>
                </a:gradFill>
                <a:effectLst/>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1400">
                <a:solidFill>
                  <a:schemeClr val="accent1"/>
                </a:solidFill>
              </a:rPr>
              <a:t>Imagine deploying AI that assists diagnoses patients without checking its answers</a:t>
            </a:r>
            <a:endParaRPr kumimoji="0" lang="en-US" sz="7400" b="1" i="0" u="none" strike="noStrike" kern="1200" cap="none" spc="0" normalizeH="0" baseline="0" noProof="0">
              <a:ln>
                <a:noFill/>
              </a:ln>
              <a:solidFill>
                <a:schemeClr val="accent1"/>
              </a:solidFill>
              <a:effectLst/>
              <a:uLnTx/>
              <a:uFillTx/>
              <a:latin typeface="+mn-lt"/>
              <a:ea typeface="+mn-ea"/>
              <a:cs typeface="Segoe Sans Text Semibold" pitchFamily="2" charset="0"/>
            </a:endParaRPr>
          </a:p>
        </p:txBody>
      </p:sp>
      <p:sp>
        <p:nvSpPr>
          <p:cNvPr id="73" name="Text Placeholder 14">
            <a:extLst>
              <a:ext uri="{FF2B5EF4-FFF2-40B4-BE49-F238E27FC236}">
                <a16:creationId xmlns:a16="http://schemas.microsoft.com/office/drawing/2014/main" id="{69D0541D-7169-159B-52E1-E9F58DC6E223}"/>
              </a:ext>
            </a:extLst>
          </p:cNvPr>
          <p:cNvSpPr txBox="1">
            <a:spLocks/>
          </p:cNvSpPr>
          <p:nvPr/>
        </p:nvSpPr>
        <p:spPr>
          <a:xfrm>
            <a:off x="3325508" y="4119568"/>
            <a:ext cx="7353846" cy="1107996"/>
          </a:xfrm>
          <a:prstGeom prst="rect">
            <a:avLst/>
          </a:prstGeom>
        </p:spPr>
        <p:txBody>
          <a:bodyPr vert="horz" wrap="square" lIns="0" tIns="0" rIns="0" bIns="0" rtlCol="0" anchor="t">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kumimoji="0" lang="en-US" sz="2800" b="0" i="0" u="none" strike="noStrike" kern="1200" cap="none" spc="-50" normalizeH="0" baseline="0" dirty="0" smtClean="0">
                <a:ln w="3175">
                  <a:noFill/>
                </a:ln>
                <a:gradFill>
                  <a:gsLst>
                    <a:gs pos="0">
                      <a:srgbClr val="FFFFFF"/>
                    </a:gs>
                    <a:gs pos="100000">
                      <a:srgbClr val="FFFFFF"/>
                    </a:gs>
                  </a:gsLst>
                  <a:lin ang="5400000" scaled="1"/>
                </a:gradFill>
                <a:effectLst/>
                <a:uLnTx/>
                <a:uFillTx/>
                <a:latin typeface="Segoe UI Semibold"/>
                <a:ea typeface="+mj-lt"/>
                <a:cs typeface="Segoe UI Semibold"/>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2400">
                <a:solidFill>
                  <a:schemeClr val="accent6"/>
                </a:solidFill>
              </a:rPr>
              <a:t>There must be an evaluation process that assesses LLMs for their natural language processing performance and their translational value.</a:t>
            </a:r>
            <a:endParaRPr kumimoji="0" lang="en-US" sz="3600" i="0" u="none" strike="noStrike" kern="1200" cap="none" spc="0" normalizeH="0" baseline="0" noProof="0">
              <a:ln w="3175">
                <a:noFill/>
              </a:ln>
              <a:solidFill>
                <a:schemeClr val="accent6"/>
              </a:solidFill>
              <a:effectLst/>
              <a:uLnTx/>
              <a:uFillTx/>
              <a:latin typeface="Segoe Sans Text"/>
              <a:cs typeface="Segoe Sans Text" pitchFamily="2" charset="0"/>
            </a:endParaRPr>
          </a:p>
        </p:txBody>
      </p:sp>
      <p:sp>
        <p:nvSpPr>
          <p:cNvPr id="74" name="Text Placeholder 13">
            <a:hlinkClick r:id="rId5"/>
            <a:extLst>
              <a:ext uri="{FF2B5EF4-FFF2-40B4-BE49-F238E27FC236}">
                <a16:creationId xmlns:a16="http://schemas.microsoft.com/office/drawing/2014/main" id="{47E4C982-A2D8-0B17-3B47-165FE9C95EB1}"/>
              </a:ext>
            </a:extLst>
          </p:cNvPr>
          <p:cNvSpPr>
            <a:spLocks noGrp="1"/>
          </p:cNvSpPr>
          <p:nvPr/>
        </p:nvSpPr>
        <p:spPr>
          <a:xfrm>
            <a:off x="674994" y="6372810"/>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a:t>
            </a:r>
            <a:r>
              <a:rPr kumimoji="0" lang="en-US" sz="1122" b="0" i="0" u="none" strike="noStrike" kern="1200" cap="none" spc="0" normalizeH="0" baseline="0" noProof="0">
                <a:ln>
                  <a:noFill/>
                </a:ln>
                <a:solidFill>
                  <a:srgbClr val="333333"/>
                </a:solidFill>
                <a:effectLst/>
                <a:uLnTx/>
                <a:uFillTx/>
                <a:latin typeface="Source Sans Pro Web"/>
                <a:ea typeface="+mn-ea"/>
                <a:cs typeface="Segoe Sans Text" pitchFamily="2" charset="0"/>
              </a:rPr>
              <a:t> </a:t>
            </a:r>
            <a:r>
              <a:rPr lang="en-US">
                <a:hlinkClick r:id="rId6"/>
              </a:rPr>
              <a:t>A Survey on Evaluation of Large Language Models</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77" name="Title 3">
            <a:extLst>
              <a:ext uri="{FF2B5EF4-FFF2-40B4-BE49-F238E27FC236}">
                <a16:creationId xmlns:a16="http://schemas.microsoft.com/office/drawing/2014/main" id="{7314D1EF-0AE7-4C55-7615-C72366B035F2}"/>
              </a:ext>
            </a:extLst>
          </p:cNvPr>
          <p:cNvSpPr txBox="1">
            <a:spLocks/>
          </p:cNvSpPr>
          <p:nvPr/>
        </p:nvSpPr>
        <p:spPr>
          <a:xfrm>
            <a:off x="3742044" y="172101"/>
            <a:ext cx="7667696"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The Need for LLMOps</a:t>
            </a:r>
          </a:p>
        </p:txBody>
      </p:sp>
      <p:pic>
        <p:nvPicPr>
          <p:cNvPr id="76" name="Picture Placeholder 23" descr="Profile image of maker.">
            <a:extLst>
              <a:ext uri="{FF2B5EF4-FFF2-40B4-BE49-F238E27FC236}">
                <a16:creationId xmlns:a16="http://schemas.microsoft.com/office/drawing/2014/main" id="{04CD0AAD-D0EE-1381-82BC-AE4F9FB02797}"/>
              </a:ext>
            </a:extLst>
          </p:cNvPr>
          <p:cNvPicPr>
            <a:picLocks noChangeAspect="1"/>
          </p:cNvPicPr>
          <p:nvPr/>
        </p:nvPicPr>
        <p:blipFill>
          <a:blip r:embed="rId7"/>
          <a:srcRect/>
          <a:stretch/>
        </p:blipFill>
        <p:spPr>
          <a:xfrm>
            <a:off x="3444614" y="2231593"/>
            <a:ext cx="528299" cy="528299"/>
          </a:xfrm>
          <a:prstGeom prst="ellipse">
            <a:avLst/>
          </a:prstGeom>
          <a:ln>
            <a:noFill/>
          </a:ln>
        </p:spPr>
      </p:pic>
      <p:sp>
        <p:nvSpPr>
          <p:cNvPr id="78" name="Text Placeholder 8">
            <a:extLst>
              <a:ext uri="{FF2B5EF4-FFF2-40B4-BE49-F238E27FC236}">
                <a16:creationId xmlns:a16="http://schemas.microsoft.com/office/drawing/2014/main" id="{2BE7FD78-ECF4-7957-E972-64B5FA5D3635}"/>
              </a:ext>
            </a:extLst>
          </p:cNvPr>
          <p:cNvSpPr txBox="1">
            <a:spLocks/>
          </p:cNvSpPr>
          <p:nvPr/>
        </p:nvSpPr>
        <p:spPr>
          <a:xfrm>
            <a:off x="3155354" y="2827331"/>
            <a:ext cx="1128224" cy="15388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000">
                <a:solidFill>
                  <a:srgbClr val="0A1B45"/>
                </a:solidFill>
                <a:latin typeface="Segoe UI Semibold"/>
                <a:cs typeface="Segoe UI"/>
              </a:rPr>
              <a:t>MD</a:t>
            </a:r>
            <a:endPar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endParaRPr>
          </a:p>
        </p:txBody>
      </p:sp>
      <p:pic>
        <p:nvPicPr>
          <p:cNvPr id="80" name="Picture 6" descr="Employee Headshot">
            <a:extLst>
              <a:ext uri="{FF2B5EF4-FFF2-40B4-BE49-F238E27FC236}">
                <a16:creationId xmlns:a16="http://schemas.microsoft.com/office/drawing/2014/main" id="{663665F8-A434-A407-4461-3FD04470881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8547" y="2211237"/>
            <a:ext cx="545776" cy="544566"/>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Rounded Corners 2">
            <a:extLst>
              <a:ext uri="{FF2B5EF4-FFF2-40B4-BE49-F238E27FC236}">
                <a16:creationId xmlns:a16="http://schemas.microsoft.com/office/drawing/2014/main" id="{E697FE88-B75F-DC57-46FB-A4706D0071D6}"/>
              </a:ext>
            </a:extLst>
          </p:cNvPr>
          <p:cNvSpPr/>
          <p:nvPr/>
        </p:nvSpPr>
        <p:spPr>
          <a:xfrm>
            <a:off x="4653170" y="2207643"/>
            <a:ext cx="2837051" cy="615391"/>
          </a:xfrm>
          <a:prstGeom prst="roundRect">
            <a:avLst/>
          </a:prstGeom>
          <a:solidFill>
            <a:srgbClr val="FFFFFF"/>
          </a:solidFill>
          <a:ln w="9525" cap="flat" cmpd="sng" algn="ctr">
            <a:solidFill>
              <a:schemeClr val="tx2">
                <a:lumMod val="50000"/>
                <a:lumOff val="50000"/>
              </a:schemeClr>
            </a:solid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82" name="Picture 4" descr="Semantic Kernel's new icon and the art of teamwork ...">
            <a:extLst>
              <a:ext uri="{FF2B5EF4-FFF2-40B4-BE49-F238E27FC236}">
                <a16:creationId xmlns:a16="http://schemas.microsoft.com/office/drawing/2014/main" id="{8950776A-3B85-16B4-B772-E1E3584D057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28888" y="2355219"/>
            <a:ext cx="354096" cy="354096"/>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A colorful hexagon with stars&#10;&#10;Description automatically generated">
            <a:extLst>
              <a:ext uri="{FF2B5EF4-FFF2-40B4-BE49-F238E27FC236}">
                <a16:creationId xmlns:a16="http://schemas.microsoft.com/office/drawing/2014/main" id="{9A1310BE-8841-11B8-1F40-878155BF4B1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90763" y="2319048"/>
            <a:ext cx="395299" cy="395299"/>
          </a:xfrm>
          <a:prstGeom prst="rect">
            <a:avLst/>
          </a:prstGeom>
        </p:spPr>
      </p:pic>
      <p:pic>
        <p:nvPicPr>
          <p:cNvPr id="85" name="Picture 84" descr="A blue square with a white star&#10;&#10;Description automatically generated">
            <a:extLst>
              <a:ext uri="{FF2B5EF4-FFF2-40B4-BE49-F238E27FC236}">
                <a16:creationId xmlns:a16="http://schemas.microsoft.com/office/drawing/2014/main" id="{94F154B4-95B3-1A1B-0FA7-DBAA05A65F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98889" y="2315224"/>
            <a:ext cx="434086" cy="434086"/>
          </a:xfrm>
          <a:prstGeom prst="rect">
            <a:avLst/>
          </a:prstGeom>
        </p:spPr>
      </p:pic>
      <p:sp>
        <p:nvSpPr>
          <p:cNvPr id="86" name="TextBox 85">
            <a:extLst>
              <a:ext uri="{FF2B5EF4-FFF2-40B4-BE49-F238E27FC236}">
                <a16:creationId xmlns:a16="http://schemas.microsoft.com/office/drawing/2014/main" id="{2E711A65-8837-1C11-88C8-F3A2CC40EB11}"/>
              </a:ext>
            </a:extLst>
          </p:cNvPr>
          <p:cNvSpPr txBox="1"/>
          <p:nvPr/>
        </p:nvSpPr>
        <p:spPr>
          <a:xfrm>
            <a:off x="4694790" y="2331911"/>
            <a:ext cx="72094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OpenAI</a:t>
            </a:r>
          </a:p>
        </p:txBody>
      </p:sp>
      <p:sp>
        <p:nvSpPr>
          <p:cNvPr id="87" name="TextBox 86">
            <a:extLst>
              <a:ext uri="{FF2B5EF4-FFF2-40B4-BE49-F238E27FC236}">
                <a16:creationId xmlns:a16="http://schemas.microsoft.com/office/drawing/2014/main" id="{AACE76E0-A157-D37D-64E3-FADD6F4D4778}"/>
              </a:ext>
            </a:extLst>
          </p:cNvPr>
          <p:cNvSpPr txBox="1"/>
          <p:nvPr/>
        </p:nvSpPr>
        <p:spPr>
          <a:xfrm>
            <a:off x="5687449" y="1928848"/>
            <a:ext cx="3136562" cy="246221"/>
          </a:xfrm>
          <a:prstGeom prst="rect">
            <a:avLst/>
          </a:prstGeom>
          <a:noFill/>
        </p:spPr>
        <p:txBody>
          <a:bodyPr wrap="square" lIns="0" tIns="0" rIns="0" bIns="0" rtlCol="0">
            <a:spAutoFit/>
          </a:bodyPr>
          <a:lstStyle/>
          <a:p>
            <a:pPr algn="l"/>
            <a:r>
              <a:rPr lang="en-US" sz="1600" i="1">
                <a:solidFill>
                  <a:schemeClr val="accent6"/>
                </a:solidFill>
              </a:rPr>
              <a:t>AI Apps</a:t>
            </a:r>
          </a:p>
        </p:txBody>
      </p:sp>
      <p:cxnSp>
        <p:nvCxnSpPr>
          <p:cNvPr id="89" name="Straight Connector 88">
            <a:extLst>
              <a:ext uri="{FF2B5EF4-FFF2-40B4-BE49-F238E27FC236}">
                <a16:creationId xmlns:a16="http://schemas.microsoft.com/office/drawing/2014/main" id="{1208DEFB-7D56-A5CD-A708-6A5E49277E1D}"/>
              </a:ext>
            </a:extLst>
          </p:cNvPr>
          <p:cNvCxnSpPr>
            <a:cxnSpLocks/>
          </p:cNvCxnSpPr>
          <p:nvPr/>
        </p:nvCxnSpPr>
        <p:spPr>
          <a:xfrm>
            <a:off x="5608522" y="2542104"/>
            <a:ext cx="320366"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E6E942C-49F8-7D9B-3A72-1DC45416ED20}"/>
              </a:ext>
            </a:extLst>
          </p:cNvPr>
          <p:cNvCxnSpPr>
            <a:cxnSpLocks/>
          </p:cNvCxnSpPr>
          <p:nvPr/>
        </p:nvCxnSpPr>
        <p:spPr>
          <a:xfrm flipH="1" flipV="1">
            <a:off x="6292172" y="2542360"/>
            <a:ext cx="296042" cy="3818"/>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sp>
        <p:nvSpPr>
          <p:cNvPr id="97" name="Text Placeholder 8">
            <a:extLst>
              <a:ext uri="{FF2B5EF4-FFF2-40B4-BE49-F238E27FC236}">
                <a16:creationId xmlns:a16="http://schemas.microsoft.com/office/drawing/2014/main" id="{07AA2AAC-68F7-18E2-8C0F-18E754CCCA58}"/>
              </a:ext>
            </a:extLst>
          </p:cNvPr>
          <p:cNvSpPr txBox="1">
            <a:spLocks/>
          </p:cNvSpPr>
          <p:nvPr/>
        </p:nvSpPr>
        <p:spPr>
          <a:xfrm>
            <a:off x="7972603" y="2770051"/>
            <a:ext cx="1128224" cy="15388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Patient</a:t>
            </a:r>
          </a:p>
        </p:txBody>
      </p:sp>
      <p:cxnSp>
        <p:nvCxnSpPr>
          <p:cNvPr id="98" name="Elbow Connector 7200">
            <a:extLst>
              <a:ext uri="{FF2B5EF4-FFF2-40B4-BE49-F238E27FC236}">
                <a16:creationId xmlns:a16="http://schemas.microsoft.com/office/drawing/2014/main" id="{1B08158A-801A-3B22-097F-3751E1CBD8FE}"/>
              </a:ext>
            </a:extLst>
          </p:cNvPr>
          <p:cNvCxnSpPr>
            <a:cxnSpLocks/>
          </p:cNvCxnSpPr>
          <p:nvPr/>
        </p:nvCxnSpPr>
        <p:spPr>
          <a:xfrm>
            <a:off x="4033762" y="2533902"/>
            <a:ext cx="524583" cy="3647"/>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6A9F2EB-844D-95A9-3A6A-CD6254C683C6}"/>
              </a:ext>
            </a:extLst>
          </p:cNvPr>
          <p:cNvSpPr txBox="1"/>
          <p:nvPr/>
        </p:nvSpPr>
        <p:spPr>
          <a:xfrm>
            <a:off x="6886676" y="2274648"/>
            <a:ext cx="853457"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cxnSp>
        <p:nvCxnSpPr>
          <p:cNvPr id="104" name="Elbow Connector 7200">
            <a:extLst>
              <a:ext uri="{FF2B5EF4-FFF2-40B4-BE49-F238E27FC236}">
                <a16:creationId xmlns:a16="http://schemas.microsoft.com/office/drawing/2014/main" id="{338183B7-F79D-F063-A237-FF0FD800F5F1}"/>
              </a:ext>
            </a:extLst>
          </p:cNvPr>
          <p:cNvCxnSpPr>
            <a:cxnSpLocks/>
          </p:cNvCxnSpPr>
          <p:nvPr/>
        </p:nvCxnSpPr>
        <p:spPr>
          <a:xfrm>
            <a:off x="7584478" y="2497398"/>
            <a:ext cx="524583" cy="3647"/>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08" name="Text Placeholder 7">
            <a:extLst>
              <a:ext uri="{FF2B5EF4-FFF2-40B4-BE49-F238E27FC236}">
                <a16:creationId xmlns:a16="http://schemas.microsoft.com/office/drawing/2014/main" id="{66FD5D94-DFBE-B7C0-2195-73C0FE0550B6}"/>
              </a:ext>
            </a:extLst>
          </p:cNvPr>
          <p:cNvSpPr txBox="1">
            <a:spLocks/>
          </p:cNvSpPr>
          <p:nvPr/>
        </p:nvSpPr>
        <p:spPr>
          <a:xfrm>
            <a:off x="4859481" y="2901547"/>
            <a:ext cx="2480754" cy="1538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3998" b="0" kern="1200" cap="none" spc="0" baseline="0">
                <a:ln w="3175">
                  <a:noFill/>
                </a:ln>
                <a:gradFill>
                  <a:gsLst>
                    <a:gs pos="0">
                      <a:srgbClr val="50E6FF"/>
                    </a:gs>
                    <a:gs pos="100000">
                      <a:srgbClr val="0078D4"/>
                    </a:gs>
                  </a:gsLst>
                  <a:lin ang="2400000" scaled="0"/>
                </a:gradFill>
                <a:effectLst/>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000" b="1">
                <a:ln>
                  <a:noFill/>
                </a:ln>
                <a:gradFill flip="none" rotWithShape="1">
                  <a:gsLst>
                    <a:gs pos="100000">
                      <a:schemeClr val="accent5"/>
                    </a:gs>
                    <a:gs pos="0">
                      <a:schemeClr val="accent6"/>
                    </a:gs>
                  </a:gsLst>
                  <a:path path="circle">
                    <a:fillToRect l="100000" t="100000"/>
                  </a:path>
                  <a:tileRect r="-100000" b="-100000"/>
                </a:gradFill>
                <a:latin typeface="+mn-lt"/>
                <a:cs typeface="Segoe Sans Text Semibold" pitchFamily="2" charset="0"/>
              </a:rPr>
              <a:t>Medical Decision Support App</a:t>
            </a:r>
          </a:p>
        </p:txBody>
      </p:sp>
      <p:cxnSp>
        <p:nvCxnSpPr>
          <p:cNvPr id="109" name="Elbow Connector 7200">
            <a:extLst>
              <a:ext uri="{FF2B5EF4-FFF2-40B4-BE49-F238E27FC236}">
                <a16:creationId xmlns:a16="http://schemas.microsoft.com/office/drawing/2014/main" id="{A2915CE3-4701-60BB-4F4A-041A8475C2D7}"/>
              </a:ext>
            </a:extLst>
          </p:cNvPr>
          <p:cNvCxnSpPr>
            <a:cxnSpLocks/>
          </p:cNvCxnSpPr>
          <p:nvPr/>
        </p:nvCxnSpPr>
        <p:spPr>
          <a:xfrm>
            <a:off x="6071695" y="3328799"/>
            <a:ext cx="0" cy="634639"/>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13" name="Text Placeholder 7">
            <a:extLst>
              <a:ext uri="{FF2B5EF4-FFF2-40B4-BE49-F238E27FC236}">
                <a16:creationId xmlns:a16="http://schemas.microsoft.com/office/drawing/2014/main" id="{06B57F4B-6E96-3FAA-59DB-7275BD1074FB}"/>
              </a:ext>
            </a:extLst>
          </p:cNvPr>
          <p:cNvSpPr txBox="1">
            <a:spLocks/>
          </p:cNvSpPr>
          <p:nvPr/>
        </p:nvSpPr>
        <p:spPr>
          <a:xfrm>
            <a:off x="5690978" y="3503262"/>
            <a:ext cx="2480754" cy="15388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3998" b="0" kern="1200" cap="none" spc="0" baseline="0">
                <a:ln w="3175">
                  <a:noFill/>
                </a:ln>
                <a:gradFill>
                  <a:gsLst>
                    <a:gs pos="0">
                      <a:srgbClr val="50E6FF"/>
                    </a:gs>
                    <a:gs pos="100000">
                      <a:srgbClr val="0078D4"/>
                    </a:gs>
                  </a:gsLst>
                  <a:lin ang="2400000" scaled="0"/>
                </a:gradFill>
                <a:effectLst/>
                <a:latin typeface="+mj-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000" b="1">
                <a:ln>
                  <a:noFill/>
                </a:ln>
                <a:solidFill>
                  <a:schemeClr val="tx2"/>
                </a:solidFill>
                <a:latin typeface="+mn-lt"/>
                <a:cs typeface="Segoe Sans Text Semibold" pitchFamily="2" charset="0"/>
              </a:rPr>
              <a:t>No LLMOps, No Trust</a:t>
            </a:r>
          </a:p>
        </p:txBody>
      </p:sp>
    </p:spTree>
    <p:extLst>
      <p:ext uri="{BB962C8B-B14F-4D97-AF65-F5344CB8AC3E}">
        <p14:creationId xmlns:p14="http://schemas.microsoft.com/office/powerpoint/2010/main" val="98861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F801D-059C-DD65-EC14-4107AADD011E}"/>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DDC96B7C-413A-9E42-5243-D92D44A0BCA9}"/>
              </a:ext>
              <a:ext uri="{C183D7F6-B498-43B3-948B-1728B52AA6E4}">
                <adec:decorative xmlns:adec="http://schemas.microsoft.com/office/drawing/2017/decorative" val="1"/>
              </a:ext>
            </a:extLst>
          </p:cNvPr>
          <p:cNvGrpSpPr/>
          <p:nvPr/>
        </p:nvGrpSpPr>
        <p:grpSpPr>
          <a:xfrm rot="19720801">
            <a:off x="1234528" y="-3183241"/>
            <a:ext cx="13298696" cy="12013754"/>
            <a:chOff x="-6806101" y="232531"/>
            <a:chExt cx="3322108" cy="3001123"/>
          </a:xfrm>
        </p:grpSpPr>
        <p:grpSp>
          <p:nvGrpSpPr>
            <p:cNvPr id="4" name="Group 3">
              <a:extLst>
                <a:ext uri="{FF2B5EF4-FFF2-40B4-BE49-F238E27FC236}">
                  <a16:creationId xmlns:a16="http://schemas.microsoft.com/office/drawing/2014/main" id="{2014E3AF-FD76-2180-F824-A0F071970D28}"/>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2EAB3B93-FCD4-EC2D-A168-C3B464FD1C09}"/>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EE1DD29E-DD3C-78C5-85E0-33505C3EDD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5E27C5AB-B03D-44AD-4370-7466F2A3AD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499DF013-3697-EEFD-B468-5232FC440DBA}"/>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490AAD8D-ECA3-3507-B5AD-21FEEABD17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33CA6A36-7D04-0146-C0F5-331F2686AA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689C60A6-23B6-67BE-C327-FAC53005F254}"/>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C547F5B4-D647-9063-1818-2BA19FC317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EC22F144-09AC-4EF4-E53B-41DD231172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BA6049CC-B1E5-26E9-94E3-A4389B9DF8C5}"/>
                </a:ext>
              </a:extLst>
            </p:cNvPr>
            <p:cNvGrpSpPr/>
            <p:nvPr/>
          </p:nvGrpSpPr>
          <p:grpSpPr>
            <a:xfrm rot="17096485">
              <a:off x="-6289091" y="799971"/>
              <a:ext cx="2039455" cy="2103885"/>
              <a:chOff x="4071312" y="2489702"/>
              <a:chExt cx="3527293" cy="3638722"/>
            </a:xfrm>
            <a:noFill/>
          </p:grpSpPr>
          <p:sp>
            <p:nvSpPr>
              <p:cNvPr id="45" name="Freeform: Shape 44">
                <a:extLst>
                  <a:ext uri="{FF2B5EF4-FFF2-40B4-BE49-F238E27FC236}">
                    <a16:creationId xmlns:a16="http://schemas.microsoft.com/office/drawing/2014/main" id="{42B3D1A7-F5C9-8F61-C849-F79C19AC5D8B}"/>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40DD8D70-9A2A-35E7-CEF6-1B20B4226D03}"/>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80BC3442-B5AD-47B5-EADF-73DF03BB683A}"/>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5F885363-32C9-B0E1-6BE4-EA8C74CA0D62}"/>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B7E2A482-B44F-5A65-C224-36C62957B3DB}"/>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841FFFFE-71C8-EA23-1E63-0C214B56459A}"/>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9CD1D4F2-C468-CCB4-567F-0D9F1FE0FF99}"/>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23C34139-C1D8-48EB-9F3D-2587D0937514}"/>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9876B505-2043-57B3-6E0F-EEF5CB4FE9F5}"/>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80D5365B-B359-631A-5703-BD04C7DE32E7}"/>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054EDC0C-C932-7B15-FAEF-4694F259A113}"/>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644CB54B-6F73-1F4E-BFE2-D0D077998F0E}"/>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E719065E-63AB-F2E7-3617-CE872A86DC59}"/>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CE5FAF86-CBC3-BB82-7EBE-0BDE920034AD}"/>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EFD96C40-EA2E-389C-D25D-61C45158E964}"/>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0A729D83-115D-92CD-1F31-7EF26027D4E6}"/>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3E36C128-5940-BEAE-74F7-7AB6E083E466}"/>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2C1327AB-C1B0-855F-41CB-92E502D21A47}"/>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94B9758D-8BE0-8E8C-DDF3-AACB45AD4BCD}"/>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35E16024-A01F-6CD8-B3C8-C01825F78CE6}"/>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BDFA9C70-B124-CF65-FED3-AF482F8A8C07}"/>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39937D6E-D299-6E59-6D02-7FE9DC9AFCD0}"/>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EFA70887-5FDB-111D-70C0-B1726E1D3471}"/>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8CA5C8A7-1DF5-CD40-EC59-9754FFCADBAA}"/>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BEBB7499-A171-1F6F-209E-8D4ED743DA6C}"/>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9120DABA-E757-649B-884C-83EB3185F4C9}"/>
                </a:ext>
              </a:extLst>
            </p:cNvPr>
            <p:cNvGrpSpPr/>
            <p:nvPr/>
          </p:nvGrpSpPr>
          <p:grpSpPr>
            <a:xfrm rot="493675">
              <a:off x="-6806101" y="683791"/>
              <a:ext cx="3322108" cy="2161678"/>
              <a:chOff x="3224705" y="2448010"/>
              <a:chExt cx="5745675" cy="3738674"/>
            </a:xfrm>
            <a:noFill/>
          </p:grpSpPr>
          <p:sp>
            <p:nvSpPr>
              <p:cNvPr id="21" name="Freeform: Shape 20">
                <a:extLst>
                  <a:ext uri="{FF2B5EF4-FFF2-40B4-BE49-F238E27FC236}">
                    <a16:creationId xmlns:a16="http://schemas.microsoft.com/office/drawing/2014/main" id="{A963D07B-E829-014C-475A-788961A374D3}"/>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F4A00EB1-25DE-19FC-8322-B5DC06867DE4}"/>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5EDD9486-636C-E769-DA0E-ACF7FDB9484D}"/>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3718C07B-26EA-2E18-393F-D676E2B74108}"/>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ABB52EDB-404A-A655-C2B4-EAC1ACBE0F3E}"/>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E5178A70-5C25-C038-03A4-0F686DB84872}"/>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DB5AF5B9-1F41-D8A4-4FEA-F153899DF652}"/>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388CA860-479D-44D4-9D46-32F2E92F473B}"/>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3E96CFDE-E665-7355-E312-754874B11049}"/>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37545FAE-5F4A-CF8A-5ACA-0218CA0C3B03}"/>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7583096B-069C-D803-A0A9-146CE81F0A78}"/>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456F9161-24AC-1A9D-99DC-33E4D74FDC7C}"/>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CACDB74D-56F5-FD47-08F7-4D2E90C2B7F8}"/>
                </a:ext>
              </a:extLst>
            </p:cNvPr>
            <p:cNvGrpSpPr/>
            <p:nvPr/>
          </p:nvGrpSpPr>
          <p:grpSpPr>
            <a:xfrm rot="2104378">
              <a:off x="-6412180" y="232531"/>
              <a:ext cx="2239898" cy="2863531"/>
              <a:chOff x="4061078" y="1549502"/>
              <a:chExt cx="3873961" cy="4952549"/>
            </a:xfrm>
            <a:noFill/>
          </p:grpSpPr>
          <p:sp>
            <p:nvSpPr>
              <p:cNvPr id="9" name="Freeform: Shape 8">
                <a:extLst>
                  <a:ext uri="{FF2B5EF4-FFF2-40B4-BE49-F238E27FC236}">
                    <a16:creationId xmlns:a16="http://schemas.microsoft.com/office/drawing/2014/main" id="{1230DCD9-69CC-F917-09CA-2B4CAED388D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60256CF3-473C-BE03-8AE4-C283C278FB65}"/>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29982021-4F78-24E6-C16C-51626788978E}"/>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F128EAA5-F2E4-D932-A4DF-32C2FB160683}"/>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158D31CB-BD61-B7F9-441B-0B0EF037A2B1}"/>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E21B45EE-419D-D146-5552-7434A1E4EC9E}"/>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5C22A137-55CA-6092-F097-D6AF1B12322B}"/>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DF1388A5-BBB4-9137-3397-B01DFD6FBC2B}"/>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A67EFA35-F2EE-4902-9C16-513D15330B7B}"/>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8C96E3B9-BC7D-23FB-D06C-2FC6AF6F491D}"/>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8C69837B-C905-C569-3513-C21CCC35429A}"/>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90486845-F922-5375-4458-F4828F3DC469}"/>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2BD65324-A178-5AB6-1B4C-03CF1CDED876}"/>
              </a:ext>
              <a:ext uri="{C183D7F6-B498-43B3-948B-1728B52AA6E4}">
                <adec:decorative xmlns:adec="http://schemas.microsoft.com/office/drawing/2017/decorative" val="1"/>
              </a:ext>
            </a:extLst>
          </p:cNvPr>
          <p:cNvSpPr/>
          <p:nvPr/>
        </p:nvSpPr>
        <p:spPr bwMode="auto">
          <a:xfrm>
            <a:off x="659342" y="935403"/>
            <a:ext cx="11029950"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Rectangle: Rounded Corners 4">
            <a:extLst>
              <a:ext uri="{FF2B5EF4-FFF2-40B4-BE49-F238E27FC236}">
                <a16:creationId xmlns:a16="http://schemas.microsoft.com/office/drawing/2014/main" id="{33D299E1-75BA-6261-E7E7-CDB7BFDFEF03}"/>
              </a:ext>
              <a:ext uri="{C183D7F6-B498-43B3-948B-1728B52AA6E4}">
                <adec:decorative xmlns:adec="http://schemas.microsoft.com/office/drawing/2017/decorative" val="1"/>
              </a:ext>
            </a:extLst>
          </p:cNvPr>
          <p:cNvSpPr>
            <a:spLocks/>
          </p:cNvSpPr>
          <p:nvPr/>
        </p:nvSpPr>
        <p:spPr>
          <a:xfrm rot="5400000">
            <a:off x="5202293" y="-1202721"/>
            <a:ext cx="1723817" cy="10254497"/>
          </a:xfrm>
          <a:prstGeom prst="roundRect">
            <a:avLst>
              <a:gd name="adj" fmla="val 11776"/>
            </a:avLst>
          </a:prstGeom>
          <a:solidFill>
            <a:schemeClr val="tx2">
              <a:lumMod val="25000"/>
              <a:lumOff val="75000"/>
              <a:alpha val="20000"/>
            </a:schemeClr>
          </a:solid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75" name="Rectangle 74">
            <a:extLst>
              <a:ext uri="{FF2B5EF4-FFF2-40B4-BE49-F238E27FC236}">
                <a16:creationId xmlns:a16="http://schemas.microsoft.com/office/drawing/2014/main" id="{76239DE8-9C26-ACF3-B449-B0D6E562283A}"/>
              </a:ext>
              <a:ext uri="{C183D7F6-B498-43B3-948B-1728B52AA6E4}">
                <adec:decorative xmlns:adec="http://schemas.microsoft.com/office/drawing/2017/decorative" val="1"/>
              </a:ext>
            </a:extLst>
          </p:cNvPr>
          <p:cNvSpPr/>
          <p:nvPr/>
        </p:nvSpPr>
        <p:spPr>
          <a:xfrm>
            <a:off x="-223678"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sp>
        <p:nvSpPr>
          <p:cNvPr id="2" name="Title 3">
            <a:extLst>
              <a:ext uri="{FF2B5EF4-FFF2-40B4-BE49-F238E27FC236}">
                <a16:creationId xmlns:a16="http://schemas.microsoft.com/office/drawing/2014/main" id="{13BA96EB-EF30-432F-8485-B9335738BA26}"/>
              </a:ext>
            </a:extLst>
          </p:cNvPr>
          <p:cNvSpPr txBox="1">
            <a:spLocks/>
          </p:cNvSpPr>
          <p:nvPr/>
        </p:nvSpPr>
        <p:spPr>
          <a:xfrm>
            <a:off x="2805192" y="168904"/>
            <a:ext cx="7667696"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Building A LLMOps Framework</a:t>
            </a:r>
          </a:p>
        </p:txBody>
      </p:sp>
      <p:sp>
        <p:nvSpPr>
          <p:cNvPr id="77" name="Text Placeholder 6">
            <a:extLst>
              <a:ext uri="{FF2B5EF4-FFF2-40B4-BE49-F238E27FC236}">
                <a16:creationId xmlns:a16="http://schemas.microsoft.com/office/drawing/2014/main" id="{7D59093E-4C7B-0FAC-AF4C-0EDF623268FF}"/>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sp>
        <p:nvSpPr>
          <p:cNvPr id="68" name="Title 3">
            <a:extLst>
              <a:ext uri="{FF2B5EF4-FFF2-40B4-BE49-F238E27FC236}">
                <a16:creationId xmlns:a16="http://schemas.microsoft.com/office/drawing/2014/main" id="{154E49E1-C497-6FD2-84F0-0C10F0BE92D5}"/>
              </a:ext>
            </a:extLst>
          </p:cNvPr>
          <p:cNvSpPr txBox="1">
            <a:spLocks/>
          </p:cNvSpPr>
          <p:nvPr/>
        </p:nvSpPr>
        <p:spPr>
          <a:xfrm>
            <a:off x="4256591" y="1008159"/>
            <a:ext cx="3865871"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2400" dirty="0">
                <a:solidFill>
                  <a:schemeClr val="accent1"/>
                </a:solidFill>
              </a:rPr>
              <a:t>Foundational Components</a:t>
            </a:r>
          </a:p>
        </p:txBody>
      </p:sp>
      <p:sp>
        <p:nvSpPr>
          <p:cNvPr id="69" name="TextBox 68">
            <a:extLst>
              <a:ext uri="{FF2B5EF4-FFF2-40B4-BE49-F238E27FC236}">
                <a16:creationId xmlns:a16="http://schemas.microsoft.com/office/drawing/2014/main" id="{BB481CCD-4F25-A103-4D01-E0D3746D4829}"/>
              </a:ext>
            </a:extLst>
          </p:cNvPr>
          <p:cNvSpPr txBox="1"/>
          <p:nvPr/>
        </p:nvSpPr>
        <p:spPr>
          <a:xfrm>
            <a:off x="3395320" y="4210955"/>
            <a:ext cx="1003481"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phi4</a:t>
            </a:r>
          </a:p>
        </p:txBody>
      </p:sp>
      <p:pic>
        <p:nvPicPr>
          <p:cNvPr id="70" name="Picture 4" descr="Howso: AI Reasoning and Agentic AI">
            <a:extLst>
              <a:ext uri="{FF2B5EF4-FFF2-40B4-BE49-F238E27FC236}">
                <a16:creationId xmlns:a16="http://schemas.microsoft.com/office/drawing/2014/main" id="{A55EFAF8-40EA-BF33-E458-50E70E2F7C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87822" y="3431899"/>
            <a:ext cx="1489393" cy="773338"/>
          </a:xfrm>
          <a:prstGeom prst="rect">
            <a:avLst/>
          </a:prstGeom>
          <a:noFill/>
          <a:extLst>
            <a:ext uri="{909E8E84-426E-40DD-AFC4-6F175D3DCCD1}">
              <a14:hiddenFill xmlns:a14="http://schemas.microsoft.com/office/drawing/2010/main">
                <a:solidFill>
                  <a:srgbClr val="FFFFFF"/>
                </a:solidFill>
              </a14:hiddenFill>
            </a:ext>
          </a:extLst>
        </p:spPr>
      </p:pic>
      <p:sp>
        <p:nvSpPr>
          <p:cNvPr id="71" name="TextBox 70">
            <a:extLst>
              <a:ext uri="{FF2B5EF4-FFF2-40B4-BE49-F238E27FC236}">
                <a16:creationId xmlns:a16="http://schemas.microsoft.com/office/drawing/2014/main" id="{2F6E2506-575B-C04C-8AAD-8DF22F9F101C}"/>
              </a:ext>
            </a:extLst>
          </p:cNvPr>
          <p:cNvSpPr txBox="1"/>
          <p:nvPr/>
        </p:nvSpPr>
        <p:spPr>
          <a:xfrm>
            <a:off x="3017957" y="3245864"/>
            <a:ext cx="209838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a:solidFill>
                  <a:schemeClr val="accent1"/>
                </a:solidFill>
                <a:latin typeface="Segoe UI" panose="020B0502040204020203" pitchFamily="34" charset="0"/>
                <a:cs typeface="Segoe UI" panose="020B0502040204020203" pitchFamily="34" charset="0"/>
              </a:rPr>
              <a:t> Decide LLM/SLM Candidates</a:t>
            </a:r>
            <a:endParaRPr kumimoji="0" lang="en-US" sz="1100" b="1" i="0" u="none" strike="noStrike" kern="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endParaRPr>
          </a:p>
        </p:txBody>
      </p:sp>
      <p:cxnSp>
        <p:nvCxnSpPr>
          <p:cNvPr id="72" name="Elbow Connector 7200">
            <a:extLst>
              <a:ext uri="{FF2B5EF4-FFF2-40B4-BE49-F238E27FC236}">
                <a16:creationId xmlns:a16="http://schemas.microsoft.com/office/drawing/2014/main" id="{5092EE9C-76CA-84BE-18F1-34A0F652561E}"/>
              </a:ext>
            </a:extLst>
          </p:cNvPr>
          <p:cNvCxnSpPr>
            <a:cxnSpLocks/>
          </p:cNvCxnSpPr>
          <p:nvPr/>
        </p:nvCxnSpPr>
        <p:spPr>
          <a:xfrm>
            <a:off x="2378910" y="3899940"/>
            <a:ext cx="786852" cy="0"/>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78" name="!! Purple box">
            <a:extLst>
              <a:ext uri="{FF2B5EF4-FFF2-40B4-BE49-F238E27FC236}">
                <a16:creationId xmlns:a16="http://schemas.microsoft.com/office/drawing/2014/main" id="{075FEF62-FA78-11D0-9F5C-8F8782CDC60A}"/>
              </a:ext>
            </a:extLst>
          </p:cNvPr>
          <p:cNvSpPr txBox="1"/>
          <p:nvPr/>
        </p:nvSpPr>
        <p:spPr>
          <a:xfrm>
            <a:off x="1090478" y="3636028"/>
            <a:ext cx="1115964" cy="468903"/>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dirty="0">
                <a:latin typeface="Segoe Sans Text Semibold"/>
              </a:rPr>
              <a:t>Clinical Decision Support</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pic>
        <p:nvPicPr>
          <p:cNvPr id="82" name="Picture 81">
            <a:extLst>
              <a:ext uri="{FF2B5EF4-FFF2-40B4-BE49-F238E27FC236}">
                <a16:creationId xmlns:a16="http://schemas.microsoft.com/office/drawing/2014/main" id="{02861E38-22E6-2B59-19EE-D937F9600F41}"/>
              </a:ext>
            </a:extLst>
          </p:cNvPr>
          <p:cNvPicPr>
            <a:picLocks noChangeAspect="1"/>
          </p:cNvPicPr>
          <p:nvPr/>
        </p:nvPicPr>
        <p:blipFill>
          <a:blip r:embed="rId6"/>
          <a:stretch>
            <a:fillRect/>
          </a:stretch>
        </p:blipFill>
        <p:spPr>
          <a:xfrm>
            <a:off x="5636176" y="3360359"/>
            <a:ext cx="1096653" cy="1096653"/>
          </a:xfrm>
          <a:prstGeom prst="rect">
            <a:avLst/>
          </a:prstGeom>
        </p:spPr>
      </p:pic>
      <p:sp>
        <p:nvSpPr>
          <p:cNvPr id="83" name="TextBox 82">
            <a:extLst>
              <a:ext uri="{FF2B5EF4-FFF2-40B4-BE49-F238E27FC236}">
                <a16:creationId xmlns:a16="http://schemas.microsoft.com/office/drawing/2014/main" id="{2EB3231A-73E9-2581-2665-D4D3B2898C2B}"/>
              </a:ext>
            </a:extLst>
          </p:cNvPr>
          <p:cNvSpPr txBox="1"/>
          <p:nvPr/>
        </p:nvSpPr>
        <p:spPr>
          <a:xfrm>
            <a:off x="5865823" y="4361852"/>
            <a:ext cx="9284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HeadQA</a:t>
            </a:r>
            <a:endParaRPr kumimoji="0" lang="en-US" sz="9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0" dirty="0">
                <a:solidFill>
                  <a:prstClr val="black"/>
                </a:solidFill>
                <a:latin typeface="Segoe UI" panose="020B0502040204020203" pitchFamily="34" charset="0"/>
                <a:cs typeface="Segoe UI" panose="020B0502040204020203" pitchFamily="34" charset="0"/>
              </a:rPr>
              <a:t> Dataset</a:t>
            </a:r>
            <a:endParaRPr kumimoji="0" lang="en-US" sz="9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84" name="Picture 83">
            <a:extLst>
              <a:ext uri="{FF2B5EF4-FFF2-40B4-BE49-F238E27FC236}">
                <a16:creationId xmlns:a16="http://schemas.microsoft.com/office/drawing/2014/main" id="{A7D4690F-F76A-16E3-DDFD-B8FD438F5B64}"/>
              </a:ext>
            </a:extLst>
          </p:cNvPr>
          <p:cNvPicPr>
            <a:picLocks noChangeAspect="1"/>
          </p:cNvPicPr>
          <p:nvPr/>
        </p:nvPicPr>
        <p:blipFill>
          <a:blip r:embed="rId7"/>
          <a:stretch>
            <a:fillRect/>
          </a:stretch>
        </p:blipFill>
        <p:spPr>
          <a:xfrm>
            <a:off x="10015400" y="3416474"/>
            <a:ext cx="926530" cy="926530"/>
          </a:xfrm>
          <a:prstGeom prst="rect">
            <a:avLst/>
          </a:prstGeom>
        </p:spPr>
      </p:pic>
      <p:cxnSp>
        <p:nvCxnSpPr>
          <p:cNvPr id="86" name="Elbow Connector 7200">
            <a:extLst>
              <a:ext uri="{FF2B5EF4-FFF2-40B4-BE49-F238E27FC236}">
                <a16:creationId xmlns:a16="http://schemas.microsoft.com/office/drawing/2014/main" id="{86DA674A-FB77-C55D-CCBD-69A4BC6E9391}"/>
              </a:ext>
            </a:extLst>
          </p:cNvPr>
          <p:cNvCxnSpPr>
            <a:cxnSpLocks/>
          </p:cNvCxnSpPr>
          <p:nvPr/>
        </p:nvCxnSpPr>
        <p:spPr>
          <a:xfrm>
            <a:off x="4777742" y="3895839"/>
            <a:ext cx="677205" cy="0"/>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1616159-0848-0257-0285-E9D9CB9ED0A2}"/>
              </a:ext>
            </a:extLst>
          </p:cNvPr>
          <p:cNvSpPr txBox="1"/>
          <p:nvPr/>
        </p:nvSpPr>
        <p:spPr>
          <a:xfrm>
            <a:off x="1030817" y="3268034"/>
            <a:ext cx="181624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a:solidFill>
                  <a:schemeClr val="accent1"/>
                </a:solidFill>
                <a:latin typeface="Segoe UI" panose="020B0502040204020203" pitchFamily="34" charset="0"/>
                <a:cs typeface="Segoe UI" panose="020B0502040204020203" pitchFamily="34" charset="0"/>
              </a:rPr>
              <a:t>Narrow Down Task</a:t>
            </a:r>
            <a:endParaRPr kumimoji="0" lang="en-US" sz="1100" b="1" i="0" u="none" strike="noStrike" kern="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endParaRPr>
          </a:p>
        </p:txBody>
      </p:sp>
      <p:sp>
        <p:nvSpPr>
          <p:cNvPr id="93" name="TextBox 92">
            <a:extLst>
              <a:ext uri="{FF2B5EF4-FFF2-40B4-BE49-F238E27FC236}">
                <a16:creationId xmlns:a16="http://schemas.microsoft.com/office/drawing/2014/main" id="{E59BB84F-B2AC-E0F6-B511-79247458F154}"/>
              </a:ext>
            </a:extLst>
          </p:cNvPr>
          <p:cNvSpPr txBox="1"/>
          <p:nvPr/>
        </p:nvSpPr>
        <p:spPr>
          <a:xfrm>
            <a:off x="5677699" y="3212195"/>
            <a:ext cx="181624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Find Datasets </a:t>
            </a:r>
          </a:p>
        </p:txBody>
      </p:sp>
      <p:cxnSp>
        <p:nvCxnSpPr>
          <p:cNvPr id="94" name="Elbow Connector 7200">
            <a:extLst>
              <a:ext uri="{FF2B5EF4-FFF2-40B4-BE49-F238E27FC236}">
                <a16:creationId xmlns:a16="http://schemas.microsoft.com/office/drawing/2014/main" id="{D53FB4E4-6A62-B482-4C09-C83D78370DF5}"/>
              </a:ext>
            </a:extLst>
          </p:cNvPr>
          <p:cNvCxnSpPr>
            <a:cxnSpLocks/>
          </p:cNvCxnSpPr>
          <p:nvPr/>
        </p:nvCxnSpPr>
        <p:spPr>
          <a:xfrm>
            <a:off x="6770207" y="3879739"/>
            <a:ext cx="677205" cy="0"/>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741D12A4-ECED-A344-F685-CF7C99F0043B}"/>
              </a:ext>
            </a:extLst>
          </p:cNvPr>
          <p:cNvSpPr txBox="1"/>
          <p:nvPr/>
        </p:nvSpPr>
        <p:spPr>
          <a:xfrm>
            <a:off x="7742083" y="3216165"/>
            <a:ext cx="181624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a:solidFill>
                  <a:schemeClr val="accent1"/>
                </a:solidFill>
                <a:latin typeface="Segoe UI" panose="020B0502040204020203" pitchFamily="34" charset="0"/>
                <a:cs typeface="Segoe UI" panose="020B0502040204020203" pitchFamily="34" charset="0"/>
              </a:rPr>
              <a:t>Select Metric</a:t>
            </a:r>
            <a:endParaRPr kumimoji="0" lang="en-US" sz="1100" b="1" i="0" u="none" strike="noStrike" kern="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endParaRPr>
          </a:p>
        </p:txBody>
      </p:sp>
      <p:sp>
        <p:nvSpPr>
          <p:cNvPr id="96" name="!! Purple box">
            <a:extLst>
              <a:ext uri="{FF2B5EF4-FFF2-40B4-BE49-F238E27FC236}">
                <a16:creationId xmlns:a16="http://schemas.microsoft.com/office/drawing/2014/main" id="{74389AA4-E0D5-79D9-08D6-60D51710F1F6}"/>
              </a:ext>
            </a:extLst>
          </p:cNvPr>
          <p:cNvSpPr txBox="1"/>
          <p:nvPr/>
        </p:nvSpPr>
        <p:spPr>
          <a:xfrm>
            <a:off x="7703717" y="3481381"/>
            <a:ext cx="1115964" cy="367229"/>
          </a:xfrm>
          <a:prstGeom prst="roundRect">
            <a:avLst>
              <a:gd name="adj" fmla="val 16667"/>
            </a:avLst>
          </a:prstGeom>
          <a:solidFill>
            <a:schemeClr val="accent2">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a:solidFill>
                  <a:schemeClr val="bg1"/>
                </a:solidFill>
                <a:latin typeface="Segoe Sans Text Semibold"/>
              </a:rPr>
              <a:t>Similarity</a:t>
            </a:r>
            <a:endParaRPr kumimoji="0" lang="en-US" sz="1000" b="1" i="0" u="none" strike="noStrike" kern="1200" cap="none" spc="0" normalizeH="0" baseline="0" noProof="0">
              <a:ln>
                <a:noFill/>
              </a:ln>
              <a:solidFill>
                <a:schemeClr val="bg1"/>
              </a:solidFill>
              <a:effectLst/>
              <a:uLnTx/>
              <a:uFillTx/>
              <a:latin typeface="Segoe Sans Text Semibold"/>
            </a:endParaRPr>
          </a:p>
        </p:txBody>
      </p:sp>
      <p:sp>
        <p:nvSpPr>
          <p:cNvPr id="98" name="!! Purple box">
            <a:extLst>
              <a:ext uri="{FF2B5EF4-FFF2-40B4-BE49-F238E27FC236}">
                <a16:creationId xmlns:a16="http://schemas.microsoft.com/office/drawing/2014/main" id="{CCE68024-859F-8552-2598-8F8E08D4199B}"/>
              </a:ext>
            </a:extLst>
          </p:cNvPr>
          <p:cNvSpPr txBox="1"/>
          <p:nvPr/>
        </p:nvSpPr>
        <p:spPr>
          <a:xfrm>
            <a:off x="7705951" y="3960637"/>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Coherence</a:t>
            </a:r>
          </a:p>
        </p:txBody>
      </p:sp>
      <p:pic>
        <p:nvPicPr>
          <p:cNvPr id="102" name="Picture 101" descr="A blue square with a white star&#10;&#10;Description automatically generated">
            <a:extLst>
              <a:ext uri="{FF2B5EF4-FFF2-40B4-BE49-F238E27FC236}">
                <a16:creationId xmlns:a16="http://schemas.microsoft.com/office/drawing/2014/main" id="{DF3981F5-F881-2449-F3D1-61E747237C0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65878" y="3583202"/>
            <a:ext cx="581426" cy="581426"/>
          </a:xfrm>
          <a:prstGeom prst="rect">
            <a:avLst/>
          </a:prstGeom>
        </p:spPr>
      </p:pic>
      <p:sp>
        <p:nvSpPr>
          <p:cNvPr id="103" name="TextBox 102">
            <a:extLst>
              <a:ext uri="{FF2B5EF4-FFF2-40B4-BE49-F238E27FC236}">
                <a16:creationId xmlns:a16="http://schemas.microsoft.com/office/drawing/2014/main" id="{F8509D51-E844-1A94-B9F9-A44E7F6665DE}"/>
              </a:ext>
            </a:extLst>
          </p:cNvPr>
          <p:cNvSpPr txBox="1"/>
          <p:nvPr/>
        </p:nvSpPr>
        <p:spPr>
          <a:xfrm>
            <a:off x="4042883" y="4126505"/>
            <a:ext cx="5525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Gpt4o-mini</a:t>
            </a:r>
          </a:p>
        </p:txBody>
      </p:sp>
      <p:sp>
        <p:nvSpPr>
          <p:cNvPr id="104" name="TextBox 103">
            <a:extLst>
              <a:ext uri="{FF2B5EF4-FFF2-40B4-BE49-F238E27FC236}">
                <a16:creationId xmlns:a16="http://schemas.microsoft.com/office/drawing/2014/main" id="{2105911D-800F-9F76-39F8-B17AC272EE41}"/>
              </a:ext>
            </a:extLst>
          </p:cNvPr>
          <p:cNvSpPr txBox="1"/>
          <p:nvPr/>
        </p:nvSpPr>
        <p:spPr>
          <a:xfrm>
            <a:off x="9984943" y="3211417"/>
            <a:ext cx="181624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Leaderboard</a:t>
            </a:r>
          </a:p>
        </p:txBody>
      </p:sp>
      <p:pic>
        <p:nvPicPr>
          <p:cNvPr id="105" name="Picture 4" descr="Howso: AI Reasoning and Agentic AI">
            <a:extLst>
              <a:ext uri="{FF2B5EF4-FFF2-40B4-BE49-F238E27FC236}">
                <a16:creationId xmlns:a16="http://schemas.microsoft.com/office/drawing/2014/main" id="{5A3B9774-BDED-F374-7CB3-EF93E65F3D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38" y="4399768"/>
            <a:ext cx="1489393" cy="773338"/>
          </a:xfrm>
          <a:prstGeom prst="rect">
            <a:avLst/>
          </a:prstGeom>
          <a:noFill/>
          <a:extLst>
            <a:ext uri="{909E8E84-426E-40DD-AFC4-6F175D3DCCD1}">
              <a14:hiddenFill xmlns:a14="http://schemas.microsoft.com/office/drawing/2010/main">
                <a:solidFill>
                  <a:srgbClr val="FFFFFF"/>
                </a:solidFill>
              </a14:hiddenFill>
            </a:ext>
          </a:extLst>
        </p:spPr>
      </p:pic>
      <p:cxnSp>
        <p:nvCxnSpPr>
          <p:cNvPr id="106" name="Elbow Connector 7200">
            <a:extLst>
              <a:ext uri="{FF2B5EF4-FFF2-40B4-BE49-F238E27FC236}">
                <a16:creationId xmlns:a16="http://schemas.microsoft.com/office/drawing/2014/main" id="{24BF2353-AC6A-F142-C22E-A2FA519A051D}"/>
              </a:ext>
            </a:extLst>
          </p:cNvPr>
          <p:cNvCxnSpPr>
            <a:cxnSpLocks/>
          </p:cNvCxnSpPr>
          <p:nvPr/>
        </p:nvCxnSpPr>
        <p:spPr>
          <a:xfrm>
            <a:off x="9052787" y="3831379"/>
            <a:ext cx="677205" cy="0"/>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07" name="!! Purple box">
            <a:extLst>
              <a:ext uri="{FF2B5EF4-FFF2-40B4-BE49-F238E27FC236}">
                <a16:creationId xmlns:a16="http://schemas.microsoft.com/office/drawing/2014/main" id="{7F070631-5D79-8117-9D59-E90FA350B29D}"/>
              </a:ext>
            </a:extLst>
          </p:cNvPr>
          <p:cNvSpPr txBox="1"/>
          <p:nvPr/>
        </p:nvSpPr>
        <p:spPr>
          <a:xfrm>
            <a:off x="3779064" y="2104512"/>
            <a:ext cx="1239474" cy="369332"/>
          </a:xfrm>
          <a:prstGeom prst="roundRect">
            <a:avLst>
              <a:gd name="adj" fmla="val 16667"/>
            </a:avLst>
          </a:prstGeom>
          <a:solidFill>
            <a:srgbClr val="C1DDE9"/>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i="0" u="none" strike="noStrike" kern="1200" cap="none" spc="0" normalizeH="0" baseline="0" noProof="0">
                <a:ln>
                  <a:noFill/>
                </a:ln>
                <a:solidFill>
                  <a:srgbClr val="000000"/>
                </a:solidFill>
                <a:effectLst/>
                <a:uLnTx/>
                <a:uFillTx/>
                <a:latin typeface="Segoe Sans Text Semibold"/>
                <a:cs typeface="Segoe UI" pitchFamily="34" charset="0"/>
              </a:rPr>
              <a:t>LLM/SLM</a:t>
            </a:r>
          </a:p>
        </p:txBody>
      </p:sp>
      <p:sp>
        <p:nvSpPr>
          <p:cNvPr id="109" name="!! Purple box">
            <a:extLst>
              <a:ext uri="{FF2B5EF4-FFF2-40B4-BE49-F238E27FC236}">
                <a16:creationId xmlns:a16="http://schemas.microsoft.com/office/drawing/2014/main" id="{336E7697-58F0-2A5E-D099-066C19C00F7D}"/>
              </a:ext>
            </a:extLst>
          </p:cNvPr>
          <p:cNvSpPr txBox="1"/>
          <p:nvPr/>
        </p:nvSpPr>
        <p:spPr>
          <a:xfrm>
            <a:off x="5546998" y="2115341"/>
            <a:ext cx="1239474" cy="369332"/>
          </a:xfrm>
          <a:prstGeom prst="roundRect">
            <a:avLst>
              <a:gd name="adj" fmla="val 16667"/>
            </a:avLst>
          </a:prstGeom>
          <a:solidFill>
            <a:srgbClr val="C1DDE9"/>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a:solidFill>
                  <a:srgbClr val="000000"/>
                </a:solidFill>
                <a:latin typeface="Segoe Sans Text Semibold"/>
              </a:rPr>
              <a:t>Data</a:t>
            </a:r>
            <a:endParaRPr lang="en-US" sz="1050" b="1" i="0" u="none" strike="noStrike" kern="1200" cap="none" spc="0" normalizeH="0" baseline="0" noProof="0">
              <a:ln>
                <a:noFill/>
              </a:ln>
              <a:solidFill>
                <a:srgbClr val="000000"/>
              </a:solidFill>
              <a:effectLst/>
              <a:uLnTx/>
              <a:uFillTx/>
              <a:latin typeface="Segoe Sans Text Semibold"/>
              <a:cs typeface="Segoe UI" pitchFamily="34" charset="0"/>
            </a:endParaRPr>
          </a:p>
        </p:txBody>
      </p:sp>
      <p:sp>
        <p:nvSpPr>
          <p:cNvPr id="110" name="!! Purple box">
            <a:extLst>
              <a:ext uri="{FF2B5EF4-FFF2-40B4-BE49-F238E27FC236}">
                <a16:creationId xmlns:a16="http://schemas.microsoft.com/office/drawing/2014/main" id="{D3A9F8F7-0FC2-F3AB-EBAD-DE61D00A91C1}"/>
              </a:ext>
            </a:extLst>
          </p:cNvPr>
          <p:cNvSpPr txBox="1"/>
          <p:nvPr/>
        </p:nvSpPr>
        <p:spPr>
          <a:xfrm>
            <a:off x="7364964" y="2115341"/>
            <a:ext cx="1239474" cy="369332"/>
          </a:xfrm>
          <a:prstGeom prst="roundRect">
            <a:avLst>
              <a:gd name="adj" fmla="val 16667"/>
            </a:avLst>
          </a:prstGeom>
          <a:solidFill>
            <a:srgbClr val="C1DDE9"/>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050" b="1">
                <a:solidFill>
                  <a:srgbClr val="000000"/>
                </a:solidFill>
                <a:latin typeface="Segoe Sans Text Semibold"/>
              </a:rPr>
              <a:t>Evaluation Metric</a:t>
            </a:r>
            <a:endParaRPr lang="en-US" sz="1050" b="1" i="0" u="none" strike="noStrike" kern="1200" cap="none" spc="0" normalizeH="0" baseline="0" noProof="0">
              <a:ln>
                <a:noFill/>
              </a:ln>
              <a:solidFill>
                <a:srgbClr val="000000"/>
              </a:solidFill>
              <a:effectLst/>
              <a:uLnTx/>
              <a:uFillTx/>
              <a:latin typeface="Segoe Sans Text Semibold"/>
              <a:cs typeface="Segoe UI" pitchFamily="34" charset="0"/>
            </a:endParaRPr>
          </a:p>
        </p:txBody>
      </p:sp>
      <p:cxnSp>
        <p:nvCxnSpPr>
          <p:cNvPr id="113" name="Elbow Connector 7200">
            <a:extLst>
              <a:ext uri="{FF2B5EF4-FFF2-40B4-BE49-F238E27FC236}">
                <a16:creationId xmlns:a16="http://schemas.microsoft.com/office/drawing/2014/main" id="{B99B98A2-49B8-2371-B29C-CB1676FCA358}"/>
              </a:ext>
            </a:extLst>
          </p:cNvPr>
          <p:cNvCxnSpPr>
            <a:cxnSpLocks/>
          </p:cNvCxnSpPr>
          <p:nvPr/>
        </p:nvCxnSpPr>
        <p:spPr>
          <a:xfrm>
            <a:off x="4377104" y="2548227"/>
            <a:ext cx="0" cy="443921"/>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6" name="Elbow Connector 7200">
            <a:extLst>
              <a:ext uri="{FF2B5EF4-FFF2-40B4-BE49-F238E27FC236}">
                <a16:creationId xmlns:a16="http://schemas.microsoft.com/office/drawing/2014/main" id="{9BCCFFB0-BF04-CBB4-3B26-A1DF86FB46FB}"/>
              </a:ext>
            </a:extLst>
          </p:cNvPr>
          <p:cNvCxnSpPr>
            <a:cxnSpLocks/>
          </p:cNvCxnSpPr>
          <p:nvPr/>
        </p:nvCxnSpPr>
        <p:spPr>
          <a:xfrm>
            <a:off x="6166735" y="2548227"/>
            <a:ext cx="0" cy="443921"/>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9" name="Elbow Connector 7200">
            <a:extLst>
              <a:ext uri="{FF2B5EF4-FFF2-40B4-BE49-F238E27FC236}">
                <a16:creationId xmlns:a16="http://schemas.microsoft.com/office/drawing/2014/main" id="{2160ECB0-186B-FE7B-5EE2-0981098A140F}"/>
              </a:ext>
            </a:extLst>
          </p:cNvPr>
          <p:cNvCxnSpPr>
            <a:cxnSpLocks/>
          </p:cNvCxnSpPr>
          <p:nvPr/>
        </p:nvCxnSpPr>
        <p:spPr>
          <a:xfrm>
            <a:off x="8000313" y="2548227"/>
            <a:ext cx="0" cy="443921"/>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A98F9877-8BB7-098E-3036-D8BCE8C3BFE7}"/>
              </a:ext>
            </a:extLst>
          </p:cNvPr>
          <p:cNvSpPr txBox="1"/>
          <p:nvPr/>
        </p:nvSpPr>
        <p:spPr>
          <a:xfrm>
            <a:off x="4430260" y="2600599"/>
            <a:ext cx="58827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accent6"/>
                </a:solidFill>
                <a:effectLst/>
                <a:uLnTx/>
                <a:uFillTx/>
                <a:latin typeface="Segoe UI" panose="020B0502040204020203" pitchFamily="34" charset="0"/>
                <a:ea typeface="+mn-ea"/>
                <a:cs typeface="Segoe UI" panose="020B0502040204020203" pitchFamily="34" charset="0"/>
              </a:rPr>
              <a:t>What</a:t>
            </a:r>
          </a:p>
        </p:txBody>
      </p:sp>
      <p:sp>
        <p:nvSpPr>
          <p:cNvPr id="121" name="TextBox 120">
            <a:extLst>
              <a:ext uri="{FF2B5EF4-FFF2-40B4-BE49-F238E27FC236}">
                <a16:creationId xmlns:a16="http://schemas.microsoft.com/office/drawing/2014/main" id="{AF8C2B4E-58B4-8AD2-C7C1-B27B75AA09B7}"/>
              </a:ext>
            </a:extLst>
          </p:cNvPr>
          <p:cNvSpPr txBox="1"/>
          <p:nvPr/>
        </p:nvSpPr>
        <p:spPr>
          <a:xfrm>
            <a:off x="6166735" y="2607244"/>
            <a:ext cx="65392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Where</a:t>
            </a:r>
          </a:p>
        </p:txBody>
      </p:sp>
      <p:sp>
        <p:nvSpPr>
          <p:cNvPr id="122" name="TextBox 121">
            <a:extLst>
              <a:ext uri="{FF2B5EF4-FFF2-40B4-BE49-F238E27FC236}">
                <a16:creationId xmlns:a16="http://schemas.microsoft.com/office/drawing/2014/main" id="{05C97CF4-AB4B-073D-7CBE-7FFE48EA53CA}"/>
              </a:ext>
            </a:extLst>
          </p:cNvPr>
          <p:cNvSpPr txBox="1"/>
          <p:nvPr/>
        </p:nvSpPr>
        <p:spPr>
          <a:xfrm>
            <a:off x="7984701" y="2623116"/>
            <a:ext cx="653921"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accent6"/>
                </a:solidFill>
                <a:effectLst/>
                <a:uLnTx/>
                <a:uFillTx/>
                <a:latin typeface="Segoe UI" panose="020B0502040204020203" pitchFamily="34" charset="0"/>
                <a:ea typeface="+mn-ea"/>
                <a:cs typeface="Segoe UI" panose="020B0502040204020203" pitchFamily="34" charset="0"/>
              </a:rPr>
              <a:t>Why</a:t>
            </a:r>
          </a:p>
        </p:txBody>
      </p:sp>
      <p:sp>
        <p:nvSpPr>
          <p:cNvPr id="123" name="TextBox 122">
            <a:extLst>
              <a:ext uri="{FF2B5EF4-FFF2-40B4-BE49-F238E27FC236}">
                <a16:creationId xmlns:a16="http://schemas.microsoft.com/office/drawing/2014/main" id="{3B9B7FE5-9771-0C8F-3E96-7F21A6A5AD96}"/>
              </a:ext>
            </a:extLst>
          </p:cNvPr>
          <p:cNvSpPr txBox="1"/>
          <p:nvPr/>
        </p:nvSpPr>
        <p:spPr>
          <a:xfrm>
            <a:off x="5872322" y="4873220"/>
            <a:ext cx="817613"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a:solidFill>
                  <a:schemeClr val="accent6"/>
                </a:solidFill>
                <a:latin typeface="Segoe UI" panose="020B0502040204020203" pitchFamily="34" charset="0"/>
                <a:cs typeface="Segoe UI" panose="020B0502040204020203" pitchFamily="34" charset="0"/>
              </a:rPr>
              <a:t>  How ? (Process)</a:t>
            </a:r>
            <a:endParaRPr kumimoji="0" lang="en-US" sz="1100" b="1" i="0" u="none" strike="noStrike" kern="0" cap="none" spc="0" normalizeH="0" baseline="0" noProof="0">
              <a:ln>
                <a:noFill/>
              </a:ln>
              <a:solidFill>
                <a:schemeClr val="accent6"/>
              </a:solidFill>
              <a:effectLst/>
              <a:uLnTx/>
              <a:uFillTx/>
              <a:latin typeface="Segoe UI" panose="020B0502040204020203" pitchFamily="34" charset="0"/>
              <a:ea typeface="+mn-ea"/>
              <a:cs typeface="Segoe UI" panose="020B0502040204020203" pitchFamily="34" charset="0"/>
            </a:endParaRPr>
          </a:p>
        </p:txBody>
      </p:sp>
      <p:sp>
        <p:nvSpPr>
          <p:cNvPr id="124" name="Text Placeholder 13">
            <a:hlinkClick r:id="rId9"/>
            <a:extLst>
              <a:ext uri="{FF2B5EF4-FFF2-40B4-BE49-F238E27FC236}">
                <a16:creationId xmlns:a16="http://schemas.microsoft.com/office/drawing/2014/main" id="{29E8F09B-58B4-A39B-2D40-6BC762F777B5}"/>
              </a:ext>
            </a:extLst>
          </p:cNvPr>
          <p:cNvSpPr>
            <a:spLocks noGrp="1"/>
          </p:cNvSpPr>
          <p:nvPr/>
        </p:nvSpPr>
        <p:spPr>
          <a:xfrm>
            <a:off x="674994" y="6372810"/>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a:t>
            </a:r>
            <a:r>
              <a:rPr kumimoji="0" lang="en-US" sz="1122" b="0" i="0" u="none" strike="noStrike" kern="1200" cap="none" spc="0" normalizeH="0" baseline="0" noProof="0">
                <a:ln>
                  <a:noFill/>
                </a:ln>
                <a:solidFill>
                  <a:srgbClr val="333333"/>
                </a:solidFill>
                <a:effectLst/>
                <a:uLnTx/>
                <a:uFillTx/>
                <a:latin typeface="Source Sans Pro Web"/>
                <a:ea typeface="+mn-ea"/>
                <a:cs typeface="Segoe Sans Text" pitchFamily="2" charset="0"/>
              </a:rPr>
              <a:t> </a:t>
            </a:r>
            <a:r>
              <a:rPr lang="en-US">
                <a:hlinkClick r:id="rId10"/>
              </a:rPr>
              <a:t>A Survey on Evaluation of Large Language Models</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127" name="TextBox 126">
            <a:extLst>
              <a:ext uri="{FF2B5EF4-FFF2-40B4-BE49-F238E27FC236}">
                <a16:creationId xmlns:a16="http://schemas.microsoft.com/office/drawing/2014/main" id="{9E75E100-7FFE-94DF-CA56-8A64CD9273CE}"/>
              </a:ext>
            </a:extLst>
          </p:cNvPr>
          <p:cNvSpPr txBox="1"/>
          <p:nvPr/>
        </p:nvSpPr>
        <p:spPr>
          <a:xfrm>
            <a:off x="1298318" y="4878850"/>
            <a:ext cx="181624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Azure AI Foundry</a:t>
            </a:r>
          </a:p>
        </p:txBody>
      </p:sp>
    </p:spTree>
    <p:extLst>
      <p:ext uri="{BB962C8B-B14F-4D97-AF65-F5344CB8AC3E}">
        <p14:creationId xmlns:p14="http://schemas.microsoft.com/office/powerpoint/2010/main" val="252458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wipe(left)">
                                      <p:cBhvr>
                                        <p:cTn id="7" dur="500"/>
                                        <p:tgtEl>
                                          <p:spTgt spid="7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6"/>
                                        </p:tgtEl>
                                        <p:attrNameLst>
                                          <p:attrName>style.visibility</p:attrName>
                                        </p:attrNameLst>
                                      </p:cBhvr>
                                      <p:to>
                                        <p:strVal val="visible"/>
                                      </p:to>
                                    </p:set>
                                    <p:animEffect transition="in" filter="wipe(left)">
                                      <p:cBhvr>
                                        <p:cTn id="10" dur="500"/>
                                        <p:tgtEl>
                                          <p:spTgt spid="9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wipe(left)">
                                      <p:cBhvr>
                                        <p:cTn id="13" dur="500"/>
                                        <p:tgtEl>
                                          <p:spTgt spid="98"/>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wipe(left)">
                                      <p:cBhvr>
                                        <p:cTn id="16" dur="500"/>
                                        <p:tgtEl>
                                          <p:spTgt spid="107"/>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animEffect transition="in" filter="wipe(left)">
                                      <p:cBhvr>
                                        <p:cTn id="19" dur="500"/>
                                        <p:tgtEl>
                                          <p:spTgt spid="10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10"/>
                                        </p:tgtEl>
                                        <p:attrNameLst>
                                          <p:attrName>style.visibility</p:attrName>
                                        </p:attrNameLst>
                                      </p:cBhvr>
                                      <p:to>
                                        <p:strVal val="visible"/>
                                      </p:to>
                                    </p:set>
                                    <p:animEffect transition="in" filter="wipe(left)">
                                      <p:cBhvr>
                                        <p:cTn id="2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96" grpId="0" animBg="1"/>
      <p:bldP spid="98" grpId="0" animBg="1"/>
      <p:bldP spid="107" grpId="0" animBg="1"/>
      <p:bldP spid="109" grpId="0" animBg="1"/>
      <p:bldP spid="1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4FDC7-0C05-45E2-BC87-CA102BF7A99B}"/>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63BE9C18-E9CA-CBB9-F09B-984AD7651184}"/>
              </a:ext>
              <a:ext uri="{C183D7F6-B498-43B3-948B-1728B52AA6E4}">
                <adec:decorative xmlns:adec="http://schemas.microsoft.com/office/drawing/2017/decorative" val="1"/>
              </a:ext>
            </a:extLst>
          </p:cNvPr>
          <p:cNvSpPr/>
          <p:nvPr/>
        </p:nvSpPr>
        <p:spPr>
          <a:xfrm>
            <a:off x="-34081"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FDB5BCF6-A360-1F8E-9FAE-5CEAFA52FC3C}"/>
              </a:ext>
              <a:ext uri="{C183D7F6-B498-43B3-948B-1728B52AA6E4}">
                <adec:decorative xmlns:adec="http://schemas.microsoft.com/office/drawing/2017/decorative" val="1"/>
              </a:ext>
            </a:extLst>
          </p:cNvPr>
          <p:cNvGrpSpPr/>
          <p:nvPr/>
        </p:nvGrpSpPr>
        <p:grpSpPr>
          <a:xfrm rot="19720801">
            <a:off x="1234528" y="-3183241"/>
            <a:ext cx="13298696" cy="12013754"/>
            <a:chOff x="-6806101" y="232531"/>
            <a:chExt cx="3322108" cy="3001123"/>
          </a:xfrm>
        </p:grpSpPr>
        <p:grpSp>
          <p:nvGrpSpPr>
            <p:cNvPr id="4" name="Group 3">
              <a:extLst>
                <a:ext uri="{FF2B5EF4-FFF2-40B4-BE49-F238E27FC236}">
                  <a16:creationId xmlns:a16="http://schemas.microsoft.com/office/drawing/2014/main" id="{C8280EA6-1F40-30C7-C59C-0030AF840223}"/>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22B0B63F-D441-67E7-7A6C-21EC70BE7116}"/>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EF512707-6D43-7C50-AFDD-75B24663D6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96339CD7-A04F-C883-4976-6EC725EF05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822923EF-052C-61B9-DE40-D74C1218859D}"/>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F0DEF1E3-294F-0842-97E4-FDDA39B928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18CF7C6D-8E82-F562-0CD8-B9EC009357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344C254F-5489-13D9-C796-E4D036F58FE1}"/>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1EC5EFA0-5042-3943-8508-0D920D605C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26E2AA50-738D-C10B-5C9C-94E8A2B021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F1799B6B-9576-17CC-DA4D-E301E4DCDE05}"/>
                </a:ext>
              </a:extLst>
            </p:cNvPr>
            <p:cNvGrpSpPr/>
            <p:nvPr/>
          </p:nvGrpSpPr>
          <p:grpSpPr>
            <a:xfrm rot="17096485">
              <a:off x="-6289091" y="799971"/>
              <a:ext cx="2039455" cy="2103885"/>
              <a:chOff x="4071312" y="2489702"/>
              <a:chExt cx="3527293" cy="3638722"/>
            </a:xfrm>
            <a:noFill/>
          </p:grpSpPr>
          <p:sp>
            <p:nvSpPr>
              <p:cNvPr id="45" name="Freeform: Shape 44">
                <a:extLst>
                  <a:ext uri="{FF2B5EF4-FFF2-40B4-BE49-F238E27FC236}">
                    <a16:creationId xmlns:a16="http://schemas.microsoft.com/office/drawing/2014/main" id="{94CC0208-09E0-A7C2-0F9A-044461103D71}"/>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879E2066-211C-E0DE-D611-FAFC1D44ECE0}"/>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F8F8C7AD-96CF-BF38-5625-76780DA534DF}"/>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CEA409BE-6362-764E-1960-B189369A399F}"/>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20DCCF5A-CBDA-39E4-8C96-9E52E98372A9}"/>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580A304A-229B-D082-0D1D-4DE0E68F75EE}"/>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A28C2ECD-5695-75B2-98AE-3FE984574B94}"/>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A9349B72-236E-EB86-349E-16AD3A3AF89A}"/>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B8BADD73-B04E-4896-B5DA-8CE4DB7229C4}"/>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81558CB1-0654-B4CE-C07E-F546FA9DA0CB}"/>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45729C1F-C6D7-65C0-FBA0-CC6022D312D6}"/>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ECB0425E-F81F-C63C-198E-E9BF6FE12684}"/>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920930E7-4C34-8173-A004-A463F4566E12}"/>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6667B260-E81C-490E-A520-55B82779EAA8}"/>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304944CA-F56F-7C25-BDB5-D1BEEEF84781}"/>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ED75FC42-43DE-CAC4-CF92-237D6178A78B}"/>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018333FC-7A9E-2CBE-A2C6-4755F189A005}"/>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2F6C3FE8-2B07-B259-5F14-94FA97892432}"/>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CD7B71FD-F173-61DD-2F7E-AFBED436220F}"/>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692DAFAB-21B1-B6FF-49F1-2164F5E992DD}"/>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E5EB40C8-CF3E-FA97-F96B-2627F7EE4B7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485E6DE0-F292-2BB1-05C0-FB775075DBA6}"/>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049B145F-A8F0-6406-FF81-09C7DEE8F68E}"/>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0F9EFC0E-0A34-ECED-EA0C-ABD0A5579DE3}"/>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E51B329E-4932-1027-245D-7DB6B3373D10}"/>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625F606C-35F8-3F58-20C9-58C958BFF612}"/>
                </a:ext>
              </a:extLst>
            </p:cNvPr>
            <p:cNvGrpSpPr/>
            <p:nvPr/>
          </p:nvGrpSpPr>
          <p:grpSpPr>
            <a:xfrm rot="493675">
              <a:off x="-6806101" y="683791"/>
              <a:ext cx="3322108" cy="2161678"/>
              <a:chOff x="3224705" y="2448010"/>
              <a:chExt cx="5745675" cy="3738674"/>
            </a:xfrm>
            <a:noFill/>
          </p:grpSpPr>
          <p:sp>
            <p:nvSpPr>
              <p:cNvPr id="21" name="Freeform: Shape 20">
                <a:extLst>
                  <a:ext uri="{FF2B5EF4-FFF2-40B4-BE49-F238E27FC236}">
                    <a16:creationId xmlns:a16="http://schemas.microsoft.com/office/drawing/2014/main" id="{F3464AE0-94FC-9D30-D880-A4DFC12C42E5}"/>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A622BF1B-15A1-1129-05E9-3B71D83DD2DA}"/>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FB6E536C-C6BE-A836-A77E-128A6186CF0D}"/>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92DC67EF-BB43-90DA-B44E-4225BA48A5AB}"/>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84E2CC31-C40D-0463-900C-B1A8EBD5BA64}"/>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DF736726-28B1-383F-EDF0-05D3094D51BB}"/>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5484B339-A7BF-E9AD-5F9A-9A36518360DA}"/>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EE8E5C8E-68DE-A0E8-B4CB-2560D4D46B0A}"/>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639706D0-8756-C61A-FFA7-E4BEDD573C54}"/>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73CF7E82-028A-8C8D-C8DF-6D997ABC9D10}"/>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ADB4504D-CFF8-0D24-D62E-1DA640CCF7E5}"/>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419E5705-EBA2-0FE4-CE4B-36A0A472D609}"/>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0507A4C5-65A8-C198-B689-93AF3B4CE2AE}"/>
                </a:ext>
              </a:extLst>
            </p:cNvPr>
            <p:cNvGrpSpPr/>
            <p:nvPr/>
          </p:nvGrpSpPr>
          <p:grpSpPr>
            <a:xfrm rot="2104378">
              <a:off x="-6412180" y="232531"/>
              <a:ext cx="2239898" cy="2863531"/>
              <a:chOff x="4061078" y="1549502"/>
              <a:chExt cx="3873961" cy="4952549"/>
            </a:xfrm>
            <a:noFill/>
          </p:grpSpPr>
          <p:sp>
            <p:nvSpPr>
              <p:cNvPr id="9" name="Freeform: Shape 8">
                <a:extLst>
                  <a:ext uri="{FF2B5EF4-FFF2-40B4-BE49-F238E27FC236}">
                    <a16:creationId xmlns:a16="http://schemas.microsoft.com/office/drawing/2014/main" id="{6E7DCD08-28A4-81BA-6C84-9076BAAC3C8A}"/>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182B8723-0882-6076-ACE4-DA90CCF82FC6}"/>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EBBA5676-5C30-8AD8-4AEA-ACE4F44435B9}"/>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56CE470C-DC89-B18F-BF54-CA8501F85BE2}"/>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F54C84B5-0E1E-3143-5D7B-CCAAD1FAF48F}"/>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D7519215-064B-879C-DF15-22F2C14CEAEA}"/>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FEF2B796-26FB-6A2A-8E01-9FD1114EDC44}"/>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A5F14273-9206-1FD5-5160-D408C750011D}"/>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E6E1B3A3-5A2E-0F60-8C27-EEA8691B14A6}"/>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8EE6D58B-A901-BAF3-A312-8D7953921F4B}"/>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54C434D6-748F-7D11-7527-304580128FBB}"/>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B2F2C5D4-214E-8B23-37CB-68D6FA998225}"/>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C9FAF379-C3B5-54AD-EDF8-446B78FDF8C0}"/>
              </a:ext>
              <a:ext uri="{C183D7F6-B498-43B3-948B-1728B52AA6E4}">
                <adec:decorative xmlns:adec="http://schemas.microsoft.com/office/drawing/2017/decorative" val="1"/>
              </a:ext>
            </a:extLst>
          </p:cNvPr>
          <p:cNvSpPr/>
          <p:nvPr/>
        </p:nvSpPr>
        <p:spPr bwMode="auto">
          <a:xfrm>
            <a:off x="604524" y="841319"/>
            <a:ext cx="11007860" cy="5205253"/>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 name="Title 3">
            <a:extLst>
              <a:ext uri="{FF2B5EF4-FFF2-40B4-BE49-F238E27FC236}">
                <a16:creationId xmlns:a16="http://schemas.microsoft.com/office/drawing/2014/main" id="{DF3FBCF7-55E0-8DBC-A286-244A7A09FB8A}"/>
              </a:ext>
            </a:extLst>
          </p:cNvPr>
          <p:cNvSpPr txBox="1">
            <a:spLocks/>
          </p:cNvSpPr>
          <p:nvPr/>
        </p:nvSpPr>
        <p:spPr>
          <a:xfrm>
            <a:off x="2827026" y="139825"/>
            <a:ext cx="7667696"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Building A LLMOps Framework</a:t>
            </a:r>
          </a:p>
        </p:txBody>
      </p:sp>
      <p:sp>
        <p:nvSpPr>
          <p:cNvPr id="77" name="Text Placeholder 6">
            <a:extLst>
              <a:ext uri="{FF2B5EF4-FFF2-40B4-BE49-F238E27FC236}">
                <a16:creationId xmlns:a16="http://schemas.microsoft.com/office/drawing/2014/main" id="{985C2C07-40A2-258E-BF78-914640C08DED}"/>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pic>
        <p:nvPicPr>
          <p:cNvPr id="97" name="Picture 96" descr="A blue square with a white star&#10;&#10;Description automatically generated">
            <a:extLst>
              <a:ext uri="{FF2B5EF4-FFF2-40B4-BE49-F238E27FC236}">
                <a16:creationId xmlns:a16="http://schemas.microsoft.com/office/drawing/2014/main" id="{DA4F4AC2-26D6-C973-A589-AEAC9A22D0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97144" y="3138287"/>
            <a:ext cx="581426" cy="581426"/>
          </a:xfrm>
          <a:prstGeom prst="rect">
            <a:avLst/>
          </a:prstGeom>
        </p:spPr>
      </p:pic>
      <p:sp>
        <p:nvSpPr>
          <p:cNvPr id="99" name="TextBox 98">
            <a:extLst>
              <a:ext uri="{FF2B5EF4-FFF2-40B4-BE49-F238E27FC236}">
                <a16:creationId xmlns:a16="http://schemas.microsoft.com/office/drawing/2014/main" id="{536820E6-78FE-5A48-59C7-44CCA462E563}"/>
              </a:ext>
            </a:extLst>
          </p:cNvPr>
          <p:cNvSpPr txBox="1"/>
          <p:nvPr/>
        </p:nvSpPr>
        <p:spPr>
          <a:xfrm>
            <a:off x="1214982" y="3682345"/>
            <a:ext cx="528740"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Gpt4o</a:t>
            </a:r>
          </a:p>
        </p:txBody>
      </p:sp>
      <p:pic>
        <p:nvPicPr>
          <p:cNvPr id="100" name="Picture 99" descr="A blue square with a white star&#10;&#10;Description automatically generated">
            <a:extLst>
              <a:ext uri="{FF2B5EF4-FFF2-40B4-BE49-F238E27FC236}">
                <a16:creationId xmlns:a16="http://schemas.microsoft.com/office/drawing/2014/main" id="{A4A8E4C0-2D37-FD03-8191-B437B3606C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5509" y="3140972"/>
            <a:ext cx="581426" cy="581426"/>
          </a:xfrm>
          <a:prstGeom prst="rect">
            <a:avLst/>
          </a:prstGeom>
        </p:spPr>
      </p:pic>
      <p:sp>
        <p:nvSpPr>
          <p:cNvPr id="101" name="TextBox 100">
            <a:extLst>
              <a:ext uri="{FF2B5EF4-FFF2-40B4-BE49-F238E27FC236}">
                <a16:creationId xmlns:a16="http://schemas.microsoft.com/office/drawing/2014/main" id="{6C671586-7A0C-963E-3733-B9F3CE8E1549}"/>
              </a:ext>
            </a:extLst>
          </p:cNvPr>
          <p:cNvSpPr txBox="1"/>
          <p:nvPr/>
        </p:nvSpPr>
        <p:spPr>
          <a:xfrm>
            <a:off x="1337535" y="2721350"/>
            <a:ext cx="2038244"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dirty="0">
                <a:solidFill>
                  <a:prstClr val="black"/>
                </a:solidFill>
                <a:latin typeface="Segoe UI" panose="020B0502040204020203" pitchFamily="34" charset="0"/>
                <a:cs typeface="Segoe UI" panose="020B0502040204020203" pitchFamily="34" charset="0"/>
              </a:rPr>
              <a:t> LLM/SLM Candidates Pool</a:t>
            </a:r>
            <a:endParaRPr kumimoji="0" lang="en-US" sz="11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8" name="TextBox 107">
            <a:extLst>
              <a:ext uri="{FF2B5EF4-FFF2-40B4-BE49-F238E27FC236}">
                <a16:creationId xmlns:a16="http://schemas.microsoft.com/office/drawing/2014/main" id="{2C180F6A-A52D-2C6E-14F9-B693273A251A}"/>
              </a:ext>
            </a:extLst>
          </p:cNvPr>
          <p:cNvSpPr txBox="1"/>
          <p:nvPr/>
        </p:nvSpPr>
        <p:spPr>
          <a:xfrm>
            <a:off x="2550965" y="3750000"/>
            <a:ext cx="92840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phi4</a:t>
            </a:r>
          </a:p>
        </p:txBody>
      </p:sp>
      <p:pic>
        <p:nvPicPr>
          <p:cNvPr id="112" name="Picture 4" descr="Howso: AI Reasoning and Agentic AI">
            <a:extLst>
              <a:ext uri="{FF2B5EF4-FFF2-40B4-BE49-F238E27FC236}">
                <a16:creationId xmlns:a16="http://schemas.microsoft.com/office/drawing/2014/main" id="{53E78AB2-98D1-CD5A-CFFD-F98D15AF05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7397" y="2972881"/>
            <a:ext cx="1599259" cy="830384"/>
          </a:xfrm>
          <a:prstGeom prst="rect">
            <a:avLst/>
          </a:prstGeom>
          <a:noFill/>
          <a:extLst>
            <a:ext uri="{909E8E84-426E-40DD-AFC4-6F175D3DCCD1}">
              <a14:hiddenFill xmlns:a14="http://schemas.microsoft.com/office/drawing/2010/main">
                <a:solidFill>
                  <a:srgbClr val="FFFFFF"/>
                </a:solidFill>
              </a14:hiddenFill>
            </a:ext>
          </a:extLst>
        </p:spPr>
      </p:pic>
      <p:sp>
        <p:nvSpPr>
          <p:cNvPr id="114" name="TextBox 113">
            <a:extLst>
              <a:ext uri="{FF2B5EF4-FFF2-40B4-BE49-F238E27FC236}">
                <a16:creationId xmlns:a16="http://schemas.microsoft.com/office/drawing/2014/main" id="{E803D21B-363F-93B0-FEA7-1685B8618E69}"/>
              </a:ext>
            </a:extLst>
          </p:cNvPr>
          <p:cNvSpPr txBox="1"/>
          <p:nvPr/>
        </p:nvSpPr>
        <p:spPr>
          <a:xfrm>
            <a:off x="1900005" y="3674158"/>
            <a:ext cx="55252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Gpt4o-mini</a:t>
            </a:r>
          </a:p>
        </p:txBody>
      </p:sp>
      <p:sp>
        <p:nvSpPr>
          <p:cNvPr id="117" name="Rectangle: Rounded Corners 4">
            <a:extLst>
              <a:ext uri="{FF2B5EF4-FFF2-40B4-BE49-F238E27FC236}">
                <a16:creationId xmlns:a16="http://schemas.microsoft.com/office/drawing/2014/main" id="{60CD8BB7-1E84-5923-777E-B18B6B43497C}"/>
              </a:ext>
              <a:ext uri="{C183D7F6-B498-43B3-948B-1728B52AA6E4}">
                <adec:decorative xmlns:adec="http://schemas.microsoft.com/office/drawing/2017/decorative" val="1"/>
              </a:ext>
            </a:extLst>
          </p:cNvPr>
          <p:cNvSpPr>
            <a:spLocks/>
          </p:cNvSpPr>
          <p:nvPr/>
        </p:nvSpPr>
        <p:spPr>
          <a:xfrm rot="5400000">
            <a:off x="1611075" y="2512184"/>
            <a:ext cx="1257328" cy="2278645"/>
          </a:xfrm>
          <a:prstGeom prst="roundRect">
            <a:avLst>
              <a:gd name="adj" fmla="val 11776"/>
            </a:avLst>
          </a:prstGeom>
          <a:solidFill>
            <a:schemeClr val="tx2">
              <a:lumMod val="25000"/>
              <a:lumOff val="75000"/>
              <a:alpha val="20000"/>
            </a:schemeClr>
          </a:solid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135" name="Text Placeholder 8">
            <a:extLst>
              <a:ext uri="{FF2B5EF4-FFF2-40B4-BE49-F238E27FC236}">
                <a16:creationId xmlns:a16="http://schemas.microsoft.com/office/drawing/2014/main" id="{5914A95D-429E-91EF-1CED-991473543A09}"/>
              </a:ext>
            </a:extLst>
          </p:cNvPr>
          <p:cNvSpPr txBox="1">
            <a:spLocks/>
          </p:cNvSpPr>
          <p:nvPr/>
        </p:nvSpPr>
        <p:spPr>
          <a:xfrm>
            <a:off x="5497807" y="5678127"/>
            <a:ext cx="1128224" cy="33855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a:rPr>
              <a:t>Data Scientist/</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000">
                <a:solidFill>
                  <a:srgbClr val="0A1B45"/>
                </a:solidFill>
                <a:latin typeface="Segoe UI Semibold"/>
                <a:cs typeface="Segoe UI"/>
              </a:rPr>
              <a:t>AI Engineer </a:t>
            </a:r>
            <a:endPar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endParaRPr>
          </a:p>
        </p:txBody>
      </p:sp>
      <p:pic>
        <p:nvPicPr>
          <p:cNvPr id="136" name="Picture 6" descr="Employee Headshot">
            <a:extLst>
              <a:ext uri="{FF2B5EF4-FFF2-40B4-BE49-F238E27FC236}">
                <a16:creationId xmlns:a16="http://schemas.microsoft.com/office/drawing/2014/main" id="{5EC2BCEB-851B-DB12-C757-A8B992315E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47561" y="5115198"/>
            <a:ext cx="545776" cy="544566"/>
          </a:xfrm>
          <a:prstGeom prst="rect">
            <a:avLst/>
          </a:prstGeom>
          <a:noFill/>
          <a:extLst>
            <a:ext uri="{909E8E84-426E-40DD-AFC4-6F175D3DCCD1}">
              <a14:hiddenFill xmlns:a14="http://schemas.microsoft.com/office/drawing/2010/main">
                <a:solidFill>
                  <a:srgbClr val="FFFFFF"/>
                </a:solidFill>
              </a14:hiddenFill>
            </a:ext>
          </a:extLst>
        </p:spPr>
      </p:pic>
      <p:sp>
        <p:nvSpPr>
          <p:cNvPr id="138" name="Rectangle: Rounded Corners 4">
            <a:extLst>
              <a:ext uri="{FF2B5EF4-FFF2-40B4-BE49-F238E27FC236}">
                <a16:creationId xmlns:a16="http://schemas.microsoft.com/office/drawing/2014/main" id="{C991A1E8-3F9B-147C-8DE5-3AB6E3991C42}"/>
              </a:ext>
              <a:ext uri="{C183D7F6-B498-43B3-948B-1728B52AA6E4}">
                <adec:decorative xmlns:adec="http://schemas.microsoft.com/office/drawing/2017/decorative" val="1"/>
              </a:ext>
            </a:extLst>
          </p:cNvPr>
          <p:cNvSpPr>
            <a:spLocks/>
          </p:cNvSpPr>
          <p:nvPr/>
        </p:nvSpPr>
        <p:spPr>
          <a:xfrm rot="5400000">
            <a:off x="5011283" y="234953"/>
            <a:ext cx="1472556" cy="3433864"/>
          </a:xfrm>
          <a:prstGeom prst="roundRect">
            <a:avLst>
              <a:gd name="adj" fmla="val 11776"/>
            </a:avLst>
          </a:prstGeom>
          <a:solidFill>
            <a:schemeClr val="tx2">
              <a:lumMod val="25000"/>
              <a:lumOff val="75000"/>
              <a:alpha val="20000"/>
            </a:schemeClr>
          </a:solid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139" name="!! Purple box">
            <a:extLst>
              <a:ext uri="{FF2B5EF4-FFF2-40B4-BE49-F238E27FC236}">
                <a16:creationId xmlns:a16="http://schemas.microsoft.com/office/drawing/2014/main" id="{7B2D0883-3FC6-CAD3-351F-4821020F39B2}"/>
              </a:ext>
            </a:extLst>
          </p:cNvPr>
          <p:cNvSpPr txBox="1"/>
          <p:nvPr/>
        </p:nvSpPr>
        <p:spPr>
          <a:xfrm>
            <a:off x="4520341" y="1411385"/>
            <a:ext cx="1115964" cy="4825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Clinical</a:t>
            </a:r>
            <a:r>
              <a:rPr kumimoji="0" lang="en-US" sz="1000" b="1" i="0" u="none" strike="noStrike" kern="1200" cap="none" spc="0" normalizeH="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 Note Generation</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140" name="Rectangle: Rounded Corners 2">
            <a:extLst>
              <a:ext uri="{FF2B5EF4-FFF2-40B4-BE49-F238E27FC236}">
                <a16:creationId xmlns:a16="http://schemas.microsoft.com/office/drawing/2014/main" id="{63866690-8EA7-84DA-5D11-5AC8BD99F87A}"/>
              </a:ext>
            </a:extLst>
          </p:cNvPr>
          <p:cNvSpPr/>
          <p:nvPr/>
        </p:nvSpPr>
        <p:spPr>
          <a:xfrm>
            <a:off x="4469280" y="3065853"/>
            <a:ext cx="2984633" cy="1583431"/>
          </a:xfrm>
          <a:prstGeom prst="roundRect">
            <a:avLst/>
          </a:prstGeom>
          <a:solidFill>
            <a:srgbClr val="FFFFFF"/>
          </a:solidFill>
          <a:ln w="9525" cap="flat" cmpd="sng" algn="ctr">
            <a:solidFill>
              <a:schemeClr val="tx2">
                <a:lumMod val="50000"/>
                <a:lumOff val="50000"/>
              </a:schemeClr>
            </a:solid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1" name="!! Purple box">
            <a:extLst>
              <a:ext uri="{FF2B5EF4-FFF2-40B4-BE49-F238E27FC236}">
                <a16:creationId xmlns:a16="http://schemas.microsoft.com/office/drawing/2014/main" id="{E317AA9F-3134-BDF6-BAEA-04B321F795D1}"/>
              </a:ext>
            </a:extLst>
          </p:cNvPr>
          <p:cNvSpPr txBox="1"/>
          <p:nvPr/>
        </p:nvSpPr>
        <p:spPr>
          <a:xfrm>
            <a:off x="5868367" y="1414666"/>
            <a:ext cx="1115964" cy="468903"/>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Medical</a:t>
            </a:r>
            <a:r>
              <a:rPr kumimoji="0" lang="en-US" sz="1000" b="1" i="0" u="none" strike="noStrike" kern="1200" cap="none" spc="0" normalizeH="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 Research Assistance</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144" name="!! Purple box">
            <a:extLst>
              <a:ext uri="{FF2B5EF4-FFF2-40B4-BE49-F238E27FC236}">
                <a16:creationId xmlns:a16="http://schemas.microsoft.com/office/drawing/2014/main" id="{F6C8F372-FD67-D304-9B3B-DF5DCA0669C6}"/>
              </a:ext>
            </a:extLst>
          </p:cNvPr>
          <p:cNvSpPr txBox="1"/>
          <p:nvPr/>
        </p:nvSpPr>
        <p:spPr>
          <a:xfrm>
            <a:off x="5887756" y="2020044"/>
            <a:ext cx="1110405" cy="496757"/>
          </a:xfrm>
          <a:prstGeom prst="roundRect">
            <a:avLst>
              <a:gd name="adj" fmla="val 16667"/>
            </a:avLst>
          </a:prstGeom>
          <a:solidFill>
            <a:schemeClr val="accent2">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Clinical</a:t>
            </a:r>
            <a:r>
              <a:rPr kumimoji="0" lang="en-US" sz="1000" b="1" i="0" u="none" strike="noStrike" kern="1200" cap="none" spc="0" normalizeH="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 Decision Support</a:t>
            </a:r>
            <a:endParaRPr kumimoji="0" lang="en-US" sz="10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146" name="!! Purple box">
            <a:extLst>
              <a:ext uri="{FF2B5EF4-FFF2-40B4-BE49-F238E27FC236}">
                <a16:creationId xmlns:a16="http://schemas.microsoft.com/office/drawing/2014/main" id="{CF46A276-F559-782D-A11A-A23748DF1AB4}"/>
              </a:ext>
            </a:extLst>
          </p:cNvPr>
          <p:cNvSpPr txBox="1"/>
          <p:nvPr/>
        </p:nvSpPr>
        <p:spPr>
          <a:xfrm>
            <a:off x="4520341" y="2023648"/>
            <a:ext cx="1088725" cy="453607"/>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Patient Communication Support</a:t>
            </a:r>
            <a:endParaRPr kumimoji="0" lang="en-US" sz="9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147" name="TextBox 146">
            <a:extLst>
              <a:ext uri="{FF2B5EF4-FFF2-40B4-BE49-F238E27FC236}">
                <a16:creationId xmlns:a16="http://schemas.microsoft.com/office/drawing/2014/main" id="{0469A3EF-7480-D5D8-80E6-110AEFB579EE}"/>
              </a:ext>
            </a:extLst>
          </p:cNvPr>
          <p:cNvSpPr txBox="1"/>
          <p:nvPr/>
        </p:nvSpPr>
        <p:spPr>
          <a:xfrm>
            <a:off x="4874600" y="936626"/>
            <a:ext cx="242420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a:t>Medical Domains Pool</a:t>
            </a:r>
            <a:endParaRPr kumimoji="0" lang="en-US" sz="11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9" name="Rectangle: Rounded Corners 4">
            <a:extLst>
              <a:ext uri="{FF2B5EF4-FFF2-40B4-BE49-F238E27FC236}">
                <a16:creationId xmlns:a16="http://schemas.microsoft.com/office/drawing/2014/main" id="{D8FDBA25-3D08-F357-995A-E4C3B305E3E1}"/>
              </a:ext>
              <a:ext uri="{C183D7F6-B498-43B3-948B-1728B52AA6E4}">
                <adec:decorative xmlns:adec="http://schemas.microsoft.com/office/drawing/2017/decorative" val="1"/>
              </a:ext>
            </a:extLst>
          </p:cNvPr>
          <p:cNvSpPr>
            <a:spLocks/>
          </p:cNvSpPr>
          <p:nvPr/>
        </p:nvSpPr>
        <p:spPr>
          <a:xfrm rot="5400000">
            <a:off x="9290125" y="3207849"/>
            <a:ext cx="1327844" cy="2629794"/>
          </a:xfrm>
          <a:prstGeom prst="roundRect">
            <a:avLst>
              <a:gd name="adj" fmla="val 11776"/>
            </a:avLst>
          </a:prstGeom>
          <a:solidFill>
            <a:schemeClr val="tx2">
              <a:lumMod val="25000"/>
              <a:lumOff val="75000"/>
              <a:alpha val="20000"/>
            </a:schemeClr>
          </a:solid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151" name="TextBox 150">
            <a:extLst>
              <a:ext uri="{FF2B5EF4-FFF2-40B4-BE49-F238E27FC236}">
                <a16:creationId xmlns:a16="http://schemas.microsoft.com/office/drawing/2014/main" id="{45132E7B-2F3A-D317-B827-8AD8E6A44FC2}"/>
              </a:ext>
            </a:extLst>
          </p:cNvPr>
          <p:cNvSpPr txBox="1"/>
          <p:nvPr/>
        </p:nvSpPr>
        <p:spPr>
          <a:xfrm>
            <a:off x="8891159" y="1557883"/>
            <a:ext cx="2031532"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Benchmark Datasets Pool</a:t>
            </a:r>
          </a:p>
        </p:txBody>
      </p:sp>
      <p:cxnSp>
        <p:nvCxnSpPr>
          <p:cNvPr id="152" name="Elbow Connector 7200">
            <a:extLst>
              <a:ext uri="{FF2B5EF4-FFF2-40B4-BE49-F238E27FC236}">
                <a16:creationId xmlns:a16="http://schemas.microsoft.com/office/drawing/2014/main" id="{F132A46D-C00B-F67B-C029-5162E97181EE}"/>
              </a:ext>
            </a:extLst>
          </p:cNvPr>
          <p:cNvCxnSpPr>
            <a:cxnSpLocks/>
            <a:stCxn id="144" idx="3"/>
          </p:cNvCxnSpPr>
          <p:nvPr/>
        </p:nvCxnSpPr>
        <p:spPr>
          <a:xfrm>
            <a:off x="6998161" y="2268423"/>
            <a:ext cx="1461349" cy="189116"/>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54" name="Rectangle: Rounded Corners 4">
            <a:extLst>
              <a:ext uri="{FF2B5EF4-FFF2-40B4-BE49-F238E27FC236}">
                <a16:creationId xmlns:a16="http://schemas.microsoft.com/office/drawing/2014/main" id="{E2BBEAA4-A954-F3BD-7958-DA2A017B96A5}"/>
              </a:ext>
              <a:ext uri="{C183D7F6-B498-43B3-948B-1728B52AA6E4}">
                <adec:decorative xmlns:adec="http://schemas.microsoft.com/office/drawing/2017/decorative" val="1"/>
              </a:ext>
            </a:extLst>
          </p:cNvPr>
          <p:cNvSpPr>
            <a:spLocks/>
          </p:cNvSpPr>
          <p:nvPr/>
        </p:nvSpPr>
        <p:spPr>
          <a:xfrm rot="5400000">
            <a:off x="9174521" y="1308340"/>
            <a:ext cx="1472556" cy="2629794"/>
          </a:xfrm>
          <a:prstGeom prst="roundRect">
            <a:avLst>
              <a:gd name="adj" fmla="val 11776"/>
            </a:avLst>
          </a:prstGeom>
          <a:solidFill>
            <a:schemeClr val="tx2">
              <a:lumMod val="25000"/>
              <a:lumOff val="75000"/>
              <a:alpha val="20000"/>
            </a:schemeClr>
          </a:solid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155" name="TextBox 154">
            <a:extLst>
              <a:ext uri="{FF2B5EF4-FFF2-40B4-BE49-F238E27FC236}">
                <a16:creationId xmlns:a16="http://schemas.microsoft.com/office/drawing/2014/main" id="{D6D9E089-3CB2-26BA-187F-50F9752B0C29}"/>
              </a:ext>
            </a:extLst>
          </p:cNvPr>
          <p:cNvSpPr txBox="1"/>
          <p:nvPr/>
        </p:nvSpPr>
        <p:spPr>
          <a:xfrm>
            <a:off x="9392200" y="3624919"/>
            <a:ext cx="2031532"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0">
                <a:solidFill>
                  <a:prstClr val="black"/>
                </a:solidFill>
                <a:latin typeface="Segoe UI" panose="020B0502040204020203" pitchFamily="34" charset="0"/>
                <a:cs typeface="Segoe UI" panose="020B0502040204020203" pitchFamily="34" charset="0"/>
              </a:rPr>
              <a:t>Metrics </a:t>
            </a:r>
            <a:r>
              <a:rPr kumimoji="0" lang="en-US" sz="11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Pool</a:t>
            </a:r>
          </a:p>
        </p:txBody>
      </p:sp>
      <p:sp>
        <p:nvSpPr>
          <p:cNvPr id="159" name="!! Purple box">
            <a:extLst>
              <a:ext uri="{FF2B5EF4-FFF2-40B4-BE49-F238E27FC236}">
                <a16:creationId xmlns:a16="http://schemas.microsoft.com/office/drawing/2014/main" id="{10AE382C-CA23-B358-28F4-2B2C89966FE6}"/>
              </a:ext>
            </a:extLst>
          </p:cNvPr>
          <p:cNvSpPr txBox="1"/>
          <p:nvPr/>
        </p:nvSpPr>
        <p:spPr>
          <a:xfrm>
            <a:off x="8834218" y="2123302"/>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MedCalc-Bench</a:t>
            </a:r>
          </a:p>
        </p:txBody>
      </p:sp>
      <p:sp>
        <p:nvSpPr>
          <p:cNvPr id="160" name="!! Purple box">
            <a:extLst>
              <a:ext uri="{FF2B5EF4-FFF2-40B4-BE49-F238E27FC236}">
                <a16:creationId xmlns:a16="http://schemas.microsoft.com/office/drawing/2014/main" id="{C253B769-F25C-8291-01E4-5D9E59125C4C}"/>
              </a:ext>
            </a:extLst>
          </p:cNvPr>
          <p:cNvSpPr txBox="1"/>
          <p:nvPr/>
        </p:nvSpPr>
        <p:spPr>
          <a:xfrm>
            <a:off x="8818210" y="2655613"/>
            <a:ext cx="1115964" cy="367229"/>
          </a:xfrm>
          <a:prstGeom prst="roundRect">
            <a:avLst>
              <a:gd name="adj" fmla="val 16667"/>
            </a:avLst>
          </a:prstGeom>
          <a:solidFill>
            <a:schemeClr val="accent2">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a:latin typeface="Segoe Sans Text Semibold"/>
              </a:rPr>
              <a:t>HeadQA</a:t>
            </a:r>
            <a:endPar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endParaRPr>
          </a:p>
        </p:txBody>
      </p:sp>
      <p:sp>
        <p:nvSpPr>
          <p:cNvPr id="161" name="!! Purple box">
            <a:extLst>
              <a:ext uri="{FF2B5EF4-FFF2-40B4-BE49-F238E27FC236}">
                <a16:creationId xmlns:a16="http://schemas.microsoft.com/office/drawing/2014/main" id="{67FB93C3-2893-0DF0-C6BD-02649CB80D1B}"/>
              </a:ext>
            </a:extLst>
          </p:cNvPr>
          <p:cNvSpPr txBox="1"/>
          <p:nvPr/>
        </p:nvSpPr>
        <p:spPr>
          <a:xfrm>
            <a:off x="10050911" y="2099373"/>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Medbullets</a:t>
            </a:r>
          </a:p>
        </p:txBody>
      </p:sp>
      <p:sp>
        <p:nvSpPr>
          <p:cNvPr id="162" name="!! Purple box">
            <a:extLst>
              <a:ext uri="{FF2B5EF4-FFF2-40B4-BE49-F238E27FC236}">
                <a16:creationId xmlns:a16="http://schemas.microsoft.com/office/drawing/2014/main" id="{1E7192C2-8A77-EA94-9DFD-2B8244CDC3AF}"/>
              </a:ext>
            </a:extLst>
          </p:cNvPr>
          <p:cNvSpPr txBox="1"/>
          <p:nvPr/>
        </p:nvSpPr>
        <p:spPr>
          <a:xfrm>
            <a:off x="10046921" y="2661832"/>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Custom</a:t>
            </a:r>
          </a:p>
        </p:txBody>
      </p:sp>
      <p:sp>
        <p:nvSpPr>
          <p:cNvPr id="163" name="!! Purple box">
            <a:extLst>
              <a:ext uri="{FF2B5EF4-FFF2-40B4-BE49-F238E27FC236}">
                <a16:creationId xmlns:a16="http://schemas.microsoft.com/office/drawing/2014/main" id="{A4CE27F4-CFC1-CA39-DDF2-E0D128F306DC}"/>
              </a:ext>
            </a:extLst>
          </p:cNvPr>
          <p:cNvSpPr txBox="1"/>
          <p:nvPr/>
        </p:nvSpPr>
        <p:spPr>
          <a:xfrm>
            <a:off x="8891159" y="4043490"/>
            <a:ext cx="1115964" cy="367229"/>
          </a:xfrm>
          <a:prstGeom prst="roundRect">
            <a:avLst>
              <a:gd name="adj" fmla="val 16667"/>
            </a:avLst>
          </a:prstGeom>
          <a:solidFill>
            <a:schemeClr val="accent2">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lang="en-US" sz="1000" b="1">
                <a:solidFill>
                  <a:schemeClr val="bg1"/>
                </a:solidFill>
                <a:latin typeface="Segoe Sans Text Semibold"/>
              </a:rPr>
              <a:t>Similarity</a:t>
            </a:r>
            <a:endParaRPr kumimoji="0" lang="en-US" sz="1000" b="1" i="0" u="none" strike="noStrike" kern="1200" cap="none" spc="0" normalizeH="0" baseline="0" noProof="0">
              <a:ln>
                <a:noFill/>
              </a:ln>
              <a:solidFill>
                <a:schemeClr val="bg1"/>
              </a:solidFill>
              <a:effectLst/>
              <a:uLnTx/>
              <a:uFillTx/>
              <a:latin typeface="Segoe Sans Text Semibold"/>
            </a:endParaRPr>
          </a:p>
        </p:txBody>
      </p:sp>
      <p:sp>
        <p:nvSpPr>
          <p:cNvPr id="164" name="!! Purple box">
            <a:extLst>
              <a:ext uri="{FF2B5EF4-FFF2-40B4-BE49-F238E27FC236}">
                <a16:creationId xmlns:a16="http://schemas.microsoft.com/office/drawing/2014/main" id="{8C937375-23F6-216A-C553-81C72D82F457}"/>
              </a:ext>
            </a:extLst>
          </p:cNvPr>
          <p:cNvSpPr txBox="1"/>
          <p:nvPr/>
        </p:nvSpPr>
        <p:spPr>
          <a:xfrm>
            <a:off x="10080051" y="4060162"/>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Fluency</a:t>
            </a:r>
          </a:p>
        </p:txBody>
      </p:sp>
      <p:sp>
        <p:nvSpPr>
          <p:cNvPr id="165" name="!! Purple box">
            <a:extLst>
              <a:ext uri="{FF2B5EF4-FFF2-40B4-BE49-F238E27FC236}">
                <a16:creationId xmlns:a16="http://schemas.microsoft.com/office/drawing/2014/main" id="{D17B6969-7E9B-8BEA-5D91-BE3D04DFE2FA}"/>
              </a:ext>
            </a:extLst>
          </p:cNvPr>
          <p:cNvSpPr txBox="1"/>
          <p:nvPr/>
        </p:nvSpPr>
        <p:spPr>
          <a:xfrm>
            <a:off x="8893393" y="4522746"/>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Coherence</a:t>
            </a:r>
          </a:p>
        </p:txBody>
      </p:sp>
      <p:sp>
        <p:nvSpPr>
          <p:cNvPr id="166" name="!! Purple box">
            <a:extLst>
              <a:ext uri="{FF2B5EF4-FFF2-40B4-BE49-F238E27FC236}">
                <a16:creationId xmlns:a16="http://schemas.microsoft.com/office/drawing/2014/main" id="{3258DB73-D817-4A9B-4570-5E49FE80349F}"/>
              </a:ext>
            </a:extLst>
          </p:cNvPr>
          <p:cNvSpPr txBox="1"/>
          <p:nvPr/>
        </p:nvSpPr>
        <p:spPr>
          <a:xfrm>
            <a:off x="10075404" y="4525301"/>
            <a:ext cx="1115964" cy="367229"/>
          </a:xfrm>
          <a:prstGeom prst="roundRect">
            <a:avLst>
              <a:gd name="adj" fmla="val 16667"/>
            </a:avLst>
          </a:prstGeom>
          <a:solidFill>
            <a:schemeClr val="accent1">
              <a:lumMod val="60000"/>
              <a:lumOff val="40000"/>
            </a:schemeClr>
          </a:solidFill>
          <a:ln w="15875">
            <a:noFill/>
            <a:headEnd type="none" w="med" len="med"/>
            <a:tailEnd type="none" w="med" len="med"/>
          </a:ln>
          <a:effectLst>
            <a:outerShdw blurRad="1016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2000" rIns="179285" bIns="72000" numCol="1" spcCol="0" rtlCol="0" fromWordArt="0" anchor="ctr" anchorCtr="0" forceAA="0" compatLnSpc="1">
            <a:prstTxWarp prst="textNoShape">
              <a:avLst/>
            </a:prstTxWarp>
            <a:noAutofit/>
          </a:bodyPr>
          <a:lstStyle>
            <a:defPPr>
              <a:defRPr lang="en-US"/>
            </a:defPPr>
            <a:lvl1pPr algn="ctr" defTabSz="914102" fontAlgn="base">
              <a:spcBef>
                <a:spcPct val="0"/>
              </a:spcBef>
              <a:spcAft>
                <a:spcPct val="0"/>
              </a:spcAft>
              <a:defRPr sz="1961">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gradFill>
                  <a:gsLst>
                    <a:gs pos="0">
                      <a:srgbClr val="FFFFFF"/>
                    </a:gs>
                    <a:gs pos="100000">
                      <a:srgbClr val="FFFFFF"/>
                    </a:gs>
                  </a:gsLst>
                  <a:lin ang="5400000" scaled="0"/>
                </a:gradFill>
                <a:effectLst/>
                <a:uLnTx/>
                <a:uFillTx/>
                <a:latin typeface="Segoe Sans Text Semibold"/>
                <a:ea typeface="+mn-ea"/>
                <a:cs typeface="Segoe UI" pitchFamily="34" charset="0"/>
              </a:rPr>
              <a:t>Custom</a:t>
            </a:r>
          </a:p>
        </p:txBody>
      </p:sp>
      <p:cxnSp>
        <p:nvCxnSpPr>
          <p:cNvPr id="169" name="Elbow Connector 7200">
            <a:extLst>
              <a:ext uri="{FF2B5EF4-FFF2-40B4-BE49-F238E27FC236}">
                <a16:creationId xmlns:a16="http://schemas.microsoft.com/office/drawing/2014/main" id="{EFFFFC52-7EE9-7A32-E54C-89E7E10FEADC}"/>
              </a:ext>
            </a:extLst>
          </p:cNvPr>
          <p:cNvCxnSpPr>
            <a:cxnSpLocks/>
          </p:cNvCxnSpPr>
          <p:nvPr/>
        </p:nvCxnSpPr>
        <p:spPr>
          <a:xfrm>
            <a:off x="3458644" y="3621684"/>
            <a:ext cx="921062" cy="291493"/>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171" name="Picture 170" descr="A blue square with a white star&#10;&#10;Description automatically generated">
            <a:extLst>
              <a:ext uri="{FF2B5EF4-FFF2-40B4-BE49-F238E27FC236}">
                <a16:creationId xmlns:a16="http://schemas.microsoft.com/office/drawing/2014/main" id="{0EAD36A8-5F8C-FB29-EC80-EF47755732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200" y="3274987"/>
            <a:ext cx="410574" cy="410574"/>
          </a:xfrm>
          <a:prstGeom prst="rect">
            <a:avLst/>
          </a:prstGeom>
        </p:spPr>
      </p:pic>
      <p:sp>
        <p:nvSpPr>
          <p:cNvPr id="172" name="TextBox 171">
            <a:extLst>
              <a:ext uri="{FF2B5EF4-FFF2-40B4-BE49-F238E27FC236}">
                <a16:creationId xmlns:a16="http://schemas.microsoft.com/office/drawing/2014/main" id="{A3BEE4AB-1900-5705-FC57-ED6BACE54A47}"/>
              </a:ext>
            </a:extLst>
          </p:cNvPr>
          <p:cNvSpPr txBox="1"/>
          <p:nvPr/>
        </p:nvSpPr>
        <p:spPr>
          <a:xfrm>
            <a:off x="4657040" y="3675945"/>
            <a:ext cx="56758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Gpt4o-mini</a:t>
            </a:r>
          </a:p>
        </p:txBody>
      </p:sp>
      <p:pic>
        <p:nvPicPr>
          <p:cNvPr id="173" name="Picture 4" descr="Howso: AI Reasoning and Agentic AI">
            <a:extLst>
              <a:ext uri="{FF2B5EF4-FFF2-40B4-BE49-F238E27FC236}">
                <a16:creationId xmlns:a16="http://schemas.microsoft.com/office/drawing/2014/main" id="{924A4581-8F74-D449-9FB3-F9F782584E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7004" y="3862985"/>
            <a:ext cx="999516" cy="518979"/>
          </a:xfrm>
          <a:prstGeom prst="rect">
            <a:avLst/>
          </a:prstGeom>
          <a:noFill/>
          <a:extLst>
            <a:ext uri="{909E8E84-426E-40DD-AFC4-6F175D3DCCD1}">
              <a14:hiddenFill xmlns:a14="http://schemas.microsoft.com/office/drawing/2010/main">
                <a:solidFill>
                  <a:srgbClr val="FFFFFF"/>
                </a:solidFill>
              </a14:hiddenFill>
            </a:ext>
          </a:extLst>
        </p:spPr>
      </p:pic>
      <p:sp>
        <p:nvSpPr>
          <p:cNvPr id="174" name="TextBox 173">
            <a:extLst>
              <a:ext uri="{FF2B5EF4-FFF2-40B4-BE49-F238E27FC236}">
                <a16:creationId xmlns:a16="http://schemas.microsoft.com/office/drawing/2014/main" id="{2A03796A-C423-CF25-5125-0E0888BDFC6A}"/>
              </a:ext>
            </a:extLst>
          </p:cNvPr>
          <p:cNvSpPr txBox="1"/>
          <p:nvPr/>
        </p:nvSpPr>
        <p:spPr>
          <a:xfrm>
            <a:off x="4596792" y="4339255"/>
            <a:ext cx="928402"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phi4</a:t>
            </a:r>
          </a:p>
        </p:txBody>
      </p:sp>
      <p:cxnSp>
        <p:nvCxnSpPr>
          <p:cNvPr id="175" name="Elbow Connector 7200">
            <a:extLst>
              <a:ext uri="{FF2B5EF4-FFF2-40B4-BE49-F238E27FC236}">
                <a16:creationId xmlns:a16="http://schemas.microsoft.com/office/drawing/2014/main" id="{B5E6D319-CA6A-1687-790C-0E0BE79AACBE}"/>
              </a:ext>
            </a:extLst>
          </p:cNvPr>
          <p:cNvCxnSpPr>
            <a:cxnSpLocks/>
            <a:endCxn id="140" idx="3"/>
          </p:cNvCxnSpPr>
          <p:nvPr/>
        </p:nvCxnSpPr>
        <p:spPr>
          <a:xfrm rot="10800000" flipV="1">
            <a:off x="7453914" y="2852155"/>
            <a:ext cx="1344531" cy="1005413"/>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78" name="Elbow Connector 7200">
            <a:extLst>
              <a:ext uri="{FF2B5EF4-FFF2-40B4-BE49-F238E27FC236}">
                <a16:creationId xmlns:a16="http://schemas.microsoft.com/office/drawing/2014/main" id="{CC9AEB90-BF96-0E1C-601F-24A5C1FF4EE4}"/>
              </a:ext>
            </a:extLst>
          </p:cNvPr>
          <p:cNvCxnSpPr>
            <a:cxnSpLocks/>
          </p:cNvCxnSpPr>
          <p:nvPr/>
        </p:nvCxnSpPr>
        <p:spPr>
          <a:xfrm rot="10800000">
            <a:off x="8113010" y="3857569"/>
            <a:ext cx="753303" cy="284659"/>
          </a:xfrm>
          <a:prstGeom prst="bentConnector3">
            <a:avLst>
              <a:gd name="adj1" fmla="val 9778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89" name="Elbow Connector 7200">
            <a:extLst>
              <a:ext uri="{FF2B5EF4-FFF2-40B4-BE49-F238E27FC236}">
                <a16:creationId xmlns:a16="http://schemas.microsoft.com/office/drawing/2014/main" id="{F381F2C1-0E91-7B89-230E-66C32C2DA606}"/>
              </a:ext>
            </a:extLst>
          </p:cNvPr>
          <p:cNvCxnSpPr>
            <a:cxnSpLocks/>
          </p:cNvCxnSpPr>
          <p:nvPr/>
        </p:nvCxnSpPr>
        <p:spPr>
          <a:xfrm>
            <a:off x="5132756" y="3550641"/>
            <a:ext cx="439445" cy="396908"/>
          </a:xfrm>
          <a:prstGeom prst="bentConnector3">
            <a:avLst>
              <a:gd name="adj1" fmla="val 52214"/>
            </a:avLst>
          </a:prstGeom>
          <a:ln w="95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92" name="Elbow Connector 7200">
            <a:extLst>
              <a:ext uri="{FF2B5EF4-FFF2-40B4-BE49-F238E27FC236}">
                <a16:creationId xmlns:a16="http://schemas.microsoft.com/office/drawing/2014/main" id="{CBB91113-09E6-AA91-62D1-627E536E7120}"/>
              </a:ext>
            </a:extLst>
          </p:cNvPr>
          <p:cNvCxnSpPr>
            <a:cxnSpLocks/>
          </p:cNvCxnSpPr>
          <p:nvPr/>
        </p:nvCxnSpPr>
        <p:spPr>
          <a:xfrm flipV="1">
            <a:off x="5116959" y="3943902"/>
            <a:ext cx="465022" cy="381374"/>
          </a:xfrm>
          <a:prstGeom prst="bentConnector3">
            <a:avLst>
              <a:gd name="adj1" fmla="val 54184"/>
            </a:avLst>
          </a:prstGeom>
          <a:ln w="95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97" name="TextBox 196">
            <a:extLst>
              <a:ext uri="{FF2B5EF4-FFF2-40B4-BE49-F238E27FC236}">
                <a16:creationId xmlns:a16="http://schemas.microsoft.com/office/drawing/2014/main" id="{2A75A0FD-AF2A-533B-1792-CC30E080BED3}"/>
              </a:ext>
            </a:extLst>
          </p:cNvPr>
          <p:cNvSpPr txBox="1"/>
          <p:nvPr/>
        </p:nvSpPr>
        <p:spPr>
          <a:xfrm>
            <a:off x="4895166" y="2824914"/>
            <a:ext cx="2049375"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accent6"/>
                </a:solidFill>
                <a:effectLst/>
                <a:uLnTx/>
                <a:uFillTx/>
                <a:latin typeface="Segoe UI" panose="020B0502040204020203" pitchFamily="34" charset="0"/>
                <a:ea typeface="+mn-ea"/>
                <a:cs typeface="Segoe UI" panose="020B0502040204020203" pitchFamily="34" charset="0"/>
              </a:rPr>
              <a:t>LLM/SLM Benchmark Arena</a:t>
            </a:r>
          </a:p>
        </p:txBody>
      </p:sp>
      <p:pic>
        <p:nvPicPr>
          <p:cNvPr id="211" name="Picture 210">
            <a:extLst>
              <a:ext uri="{FF2B5EF4-FFF2-40B4-BE49-F238E27FC236}">
                <a16:creationId xmlns:a16="http://schemas.microsoft.com/office/drawing/2014/main" id="{20BC79BA-1B44-DDE2-9BFA-D645C32006B8}"/>
              </a:ext>
            </a:extLst>
          </p:cNvPr>
          <p:cNvPicPr>
            <a:picLocks noChangeAspect="1"/>
          </p:cNvPicPr>
          <p:nvPr/>
        </p:nvPicPr>
        <p:blipFill>
          <a:blip r:embed="rId8"/>
          <a:stretch>
            <a:fillRect/>
          </a:stretch>
        </p:blipFill>
        <p:spPr>
          <a:xfrm>
            <a:off x="5577552" y="3576798"/>
            <a:ext cx="730707" cy="730707"/>
          </a:xfrm>
          <a:prstGeom prst="rect">
            <a:avLst/>
          </a:prstGeom>
        </p:spPr>
      </p:pic>
      <p:sp>
        <p:nvSpPr>
          <p:cNvPr id="218" name="TextBox 217">
            <a:extLst>
              <a:ext uri="{FF2B5EF4-FFF2-40B4-BE49-F238E27FC236}">
                <a16:creationId xmlns:a16="http://schemas.microsoft.com/office/drawing/2014/main" id="{8925190B-64C9-9695-5E96-C8C5C254B419}"/>
              </a:ext>
            </a:extLst>
          </p:cNvPr>
          <p:cNvSpPr txBox="1"/>
          <p:nvPr/>
        </p:nvSpPr>
        <p:spPr>
          <a:xfrm>
            <a:off x="5622499" y="3282001"/>
            <a:ext cx="92840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HeadQA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kern="0">
                <a:solidFill>
                  <a:prstClr val="black"/>
                </a:solidFill>
                <a:latin typeface="Segoe UI" panose="020B0502040204020203" pitchFamily="34" charset="0"/>
                <a:cs typeface="Segoe UI" panose="020B0502040204020203" pitchFamily="34" charset="0"/>
              </a:rPr>
              <a:t> Dataset</a:t>
            </a:r>
            <a:endPar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219" name="Elbow Connector 7200">
            <a:extLst>
              <a:ext uri="{FF2B5EF4-FFF2-40B4-BE49-F238E27FC236}">
                <a16:creationId xmlns:a16="http://schemas.microsoft.com/office/drawing/2014/main" id="{6041D1DA-6112-96E3-CECD-0CE260FA48BF}"/>
              </a:ext>
            </a:extLst>
          </p:cNvPr>
          <p:cNvCxnSpPr>
            <a:cxnSpLocks/>
            <a:stCxn id="211" idx="3"/>
          </p:cNvCxnSpPr>
          <p:nvPr/>
        </p:nvCxnSpPr>
        <p:spPr>
          <a:xfrm>
            <a:off x="6308259" y="3942152"/>
            <a:ext cx="286967" cy="23174"/>
          </a:xfrm>
          <a:prstGeom prst="bentConnector3">
            <a:avLst>
              <a:gd name="adj1" fmla="val 50000"/>
            </a:avLst>
          </a:prstGeom>
          <a:ln w="95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226" name="Picture 225">
            <a:extLst>
              <a:ext uri="{FF2B5EF4-FFF2-40B4-BE49-F238E27FC236}">
                <a16:creationId xmlns:a16="http://schemas.microsoft.com/office/drawing/2014/main" id="{54111DA6-D989-F064-D9DC-6E22DB120F6D}"/>
              </a:ext>
            </a:extLst>
          </p:cNvPr>
          <p:cNvPicPr>
            <a:picLocks noChangeAspect="1"/>
          </p:cNvPicPr>
          <p:nvPr/>
        </p:nvPicPr>
        <p:blipFill>
          <a:blip r:embed="rId9"/>
          <a:stretch>
            <a:fillRect/>
          </a:stretch>
        </p:blipFill>
        <p:spPr>
          <a:xfrm>
            <a:off x="6626031" y="3623296"/>
            <a:ext cx="658776" cy="658776"/>
          </a:xfrm>
          <a:prstGeom prst="rect">
            <a:avLst/>
          </a:prstGeom>
        </p:spPr>
      </p:pic>
      <p:sp>
        <p:nvSpPr>
          <p:cNvPr id="227" name="TextBox 226">
            <a:extLst>
              <a:ext uri="{FF2B5EF4-FFF2-40B4-BE49-F238E27FC236}">
                <a16:creationId xmlns:a16="http://schemas.microsoft.com/office/drawing/2014/main" id="{274775E7-2C9F-2BBC-79DE-79B87F74ED41}"/>
              </a:ext>
            </a:extLst>
          </p:cNvPr>
          <p:cNvSpPr txBox="1"/>
          <p:nvPr/>
        </p:nvSpPr>
        <p:spPr>
          <a:xfrm>
            <a:off x="6569502" y="3193382"/>
            <a:ext cx="928402"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Similarity    Scores Leaderboard</a:t>
            </a:r>
          </a:p>
        </p:txBody>
      </p:sp>
      <p:cxnSp>
        <p:nvCxnSpPr>
          <p:cNvPr id="232" name="Elbow Connector 7200">
            <a:extLst>
              <a:ext uri="{FF2B5EF4-FFF2-40B4-BE49-F238E27FC236}">
                <a16:creationId xmlns:a16="http://schemas.microsoft.com/office/drawing/2014/main" id="{4B8E6F7D-133E-B730-1BCE-BB847737FD80}"/>
              </a:ext>
            </a:extLst>
          </p:cNvPr>
          <p:cNvCxnSpPr>
            <a:cxnSpLocks/>
          </p:cNvCxnSpPr>
          <p:nvPr/>
        </p:nvCxnSpPr>
        <p:spPr>
          <a:xfrm flipH="1" flipV="1">
            <a:off x="6014031" y="4701925"/>
            <a:ext cx="6418" cy="394910"/>
          </a:xfrm>
          <a:prstGeom prst="straightConnector1">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arrow" w="lg" len="med"/>
            <a:tailEnd type="arrow"/>
          </a:ln>
        </p:spPr>
        <p:style>
          <a:lnRef idx="1">
            <a:schemeClr val="accent1"/>
          </a:lnRef>
          <a:fillRef idx="0">
            <a:schemeClr val="accent1"/>
          </a:fillRef>
          <a:effectRef idx="0">
            <a:schemeClr val="accent1"/>
          </a:effectRef>
          <a:fontRef idx="minor">
            <a:schemeClr val="tx1"/>
          </a:fontRef>
        </p:style>
      </p:cxnSp>
      <p:pic>
        <p:nvPicPr>
          <p:cNvPr id="247" name="Picture 246">
            <a:extLst>
              <a:ext uri="{FF2B5EF4-FFF2-40B4-BE49-F238E27FC236}">
                <a16:creationId xmlns:a16="http://schemas.microsoft.com/office/drawing/2014/main" id="{59CA6A99-C43C-2F5A-E113-DC6663812C97}"/>
              </a:ext>
            </a:extLst>
          </p:cNvPr>
          <p:cNvPicPr>
            <a:picLocks noChangeAspect="1"/>
          </p:cNvPicPr>
          <p:nvPr/>
        </p:nvPicPr>
        <p:blipFill>
          <a:blip r:embed="rId10"/>
          <a:stretch>
            <a:fillRect/>
          </a:stretch>
        </p:blipFill>
        <p:spPr>
          <a:xfrm>
            <a:off x="3924443" y="1050183"/>
            <a:ext cx="374713" cy="374713"/>
          </a:xfrm>
          <a:prstGeom prst="rect">
            <a:avLst/>
          </a:prstGeom>
        </p:spPr>
      </p:pic>
      <p:pic>
        <p:nvPicPr>
          <p:cNvPr id="250" name="Picture 249">
            <a:extLst>
              <a:ext uri="{FF2B5EF4-FFF2-40B4-BE49-F238E27FC236}">
                <a16:creationId xmlns:a16="http://schemas.microsoft.com/office/drawing/2014/main" id="{F8AB2250-BE52-5B2B-26F3-C2B30627FB9F}"/>
              </a:ext>
            </a:extLst>
          </p:cNvPr>
          <p:cNvPicPr>
            <a:picLocks noChangeAspect="1"/>
          </p:cNvPicPr>
          <p:nvPr/>
        </p:nvPicPr>
        <p:blipFill>
          <a:blip r:embed="rId11"/>
          <a:stretch>
            <a:fillRect/>
          </a:stretch>
        </p:blipFill>
        <p:spPr>
          <a:xfrm>
            <a:off x="1035967" y="2740637"/>
            <a:ext cx="410574" cy="410574"/>
          </a:xfrm>
          <a:prstGeom prst="rect">
            <a:avLst/>
          </a:prstGeom>
        </p:spPr>
      </p:pic>
      <p:pic>
        <p:nvPicPr>
          <p:cNvPr id="253" name="Picture 252">
            <a:extLst>
              <a:ext uri="{FF2B5EF4-FFF2-40B4-BE49-F238E27FC236}">
                <a16:creationId xmlns:a16="http://schemas.microsoft.com/office/drawing/2014/main" id="{DA79BB62-F569-6129-CE2F-9E9AD7930C3D}"/>
              </a:ext>
            </a:extLst>
          </p:cNvPr>
          <p:cNvPicPr>
            <a:picLocks noChangeAspect="1"/>
          </p:cNvPicPr>
          <p:nvPr/>
        </p:nvPicPr>
        <p:blipFill>
          <a:blip r:embed="rId12"/>
          <a:stretch>
            <a:fillRect/>
          </a:stretch>
        </p:blipFill>
        <p:spPr>
          <a:xfrm>
            <a:off x="8403196" y="1681243"/>
            <a:ext cx="395250" cy="395250"/>
          </a:xfrm>
          <a:prstGeom prst="rect">
            <a:avLst/>
          </a:prstGeom>
        </p:spPr>
      </p:pic>
      <p:pic>
        <p:nvPicPr>
          <p:cNvPr id="256" name="Picture 255">
            <a:extLst>
              <a:ext uri="{FF2B5EF4-FFF2-40B4-BE49-F238E27FC236}">
                <a16:creationId xmlns:a16="http://schemas.microsoft.com/office/drawing/2014/main" id="{93DBE436-D9A5-0151-5857-0B6D383189EC}"/>
              </a:ext>
            </a:extLst>
          </p:cNvPr>
          <p:cNvPicPr>
            <a:picLocks noChangeAspect="1"/>
          </p:cNvPicPr>
          <p:nvPr/>
        </p:nvPicPr>
        <p:blipFill>
          <a:blip r:embed="rId13"/>
          <a:stretch>
            <a:fillRect/>
          </a:stretch>
        </p:blipFill>
        <p:spPr>
          <a:xfrm>
            <a:off x="8457392" y="3674158"/>
            <a:ext cx="408921" cy="408921"/>
          </a:xfrm>
          <a:prstGeom prst="rect">
            <a:avLst/>
          </a:prstGeom>
        </p:spPr>
      </p:pic>
      <p:sp>
        <p:nvSpPr>
          <p:cNvPr id="257" name="Text Placeholder 13">
            <a:hlinkClick r:id="rId14"/>
            <a:extLst>
              <a:ext uri="{FF2B5EF4-FFF2-40B4-BE49-F238E27FC236}">
                <a16:creationId xmlns:a16="http://schemas.microsoft.com/office/drawing/2014/main" id="{3F8733F5-282B-4F0C-2CDF-33BFB6C156F7}"/>
              </a:ext>
            </a:extLst>
          </p:cNvPr>
          <p:cNvSpPr>
            <a:spLocks noGrp="1"/>
          </p:cNvSpPr>
          <p:nvPr/>
        </p:nvSpPr>
        <p:spPr>
          <a:xfrm>
            <a:off x="674994" y="6372810"/>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15"/>
              </a:rPr>
              <a:t>MedHELM</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cxnSp>
        <p:nvCxnSpPr>
          <p:cNvPr id="260" name="Elbow Connector 7200">
            <a:extLst>
              <a:ext uri="{FF2B5EF4-FFF2-40B4-BE49-F238E27FC236}">
                <a16:creationId xmlns:a16="http://schemas.microsoft.com/office/drawing/2014/main" id="{1AEEB1FD-D01C-5AB0-768C-D09D278EB84D}"/>
              </a:ext>
            </a:extLst>
          </p:cNvPr>
          <p:cNvCxnSpPr>
            <a:cxnSpLocks/>
            <a:endCxn id="101" idx="0"/>
          </p:cNvCxnSpPr>
          <p:nvPr/>
        </p:nvCxnSpPr>
        <p:spPr>
          <a:xfrm rot="10800000" flipV="1">
            <a:off x="2356657" y="1935362"/>
            <a:ext cx="1593766" cy="785987"/>
          </a:xfrm>
          <a:prstGeom prst="bentConnector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73" name="TextBox 272">
            <a:extLst>
              <a:ext uri="{FF2B5EF4-FFF2-40B4-BE49-F238E27FC236}">
                <a16:creationId xmlns:a16="http://schemas.microsoft.com/office/drawing/2014/main" id="{0BAAC661-1EEE-F21A-E817-9412AE7FEBE5}"/>
              </a:ext>
            </a:extLst>
          </p:cNvPr>
          <p:cNvSpPr txBox="1"/>
          <p:nvPr/>
        </p:nvSpPr>
        <p:spPr>
          <a:xfrm>
            <a:off x="3908164" y="4774464"/>
            <a:ext cx="2031532" cy="6001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rPr>
              <a:t>Which </a:t>
            </a:r>
            <a:r>
              <a:rPr lang="en-US" sz="1100" b="1" dirty="0">
                <a:solidFill>
                  <a:schemeClr val="accent6"/>
                </a:solidFill>
              </a:rPr>
              <a:t>model has the highest similarity score (0–5)?</a:t>
            </a:r>
            <a:endParaRPr kumimoji="0" lang="en-US" sz="1100" b="1" i="0" u="none" strike="noStrike" kern="0" cap="none" spc="0" normalizeH="0" baseline="0" noProof="0" dirty="0">
              <a:ln>
                <a:noFill/>
              </a:ln>
              <a:solidFill>
                <a:schemeClr val="accent6"/>
              </a:solidFill>
              <a:effectLst/>
              <a:uLnTx/>
              <a:uFillTx/>
              <a:latin typeface="Segoe UI" panose="020B0502040204020203" pitchFamily="34" charset="0"/>
              <a:ea typeface="+mn-ea"/>
              <a:cs typeface="Segoe UI" panose="020B0502040204020203" pitchFamily="34" charset="0"/>
            </a:endParaRPr>
          </a:p>
        </p:txBody>
      </p:sp>
      <p:pic>
        <p:nvPicPr>
          <p:cNvPr id="274" name="Picture 4" descr="Howso: AI Reasoning and Agentic AI">
            <a:extLst>
              <a:ext uri="{FF2B5EF4-FFF2-40B4-BE49-F238E27FC236}">
                <a16:creationId xmlns:a16="http://schemas.microsoft.com/office/drawing/2014/main" id="{EB59B919-0F76-7296-AA72-E51973F6CB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1691" y="4107664"/>
            <a:ext cx="1489393" cy="773338"/>
          </a:xfrm>
          <a:prstGeom prst="rect">
            <a:avLst/>
          </a:prstGeom>
          <a:noFill/>
          <a:extLst>
            <a:ext uri="{909E8E84-426E-40DD-AFC4-6F175D3DCCD1}">
              <a14:hiddenFill xmlns:a14="http://schemas.microsoft.com/office/drawing/2010/main">
                <a:solidFill>
                  <a:srgbClr val="FFFFFF"/>
                </a:solidFill>
              </a14:hiddenFill>
            </a:ext>
          </a:extLst>
        </p:spPr>
      </p:pic>
      <p:sp>
        <p:nvSpPr>
          <p:cNvPr id="275" name="TextBox 274">
            <a:extLst>
              <a:ext uri="{FF2B5EF4-FFF2-40B4-BE49-F238E27FC236}">
                <a16:creationId xmlns:a16="http://schemas.microsoft.com/office/drawing/2014/main" id="{BAB7F28F-DE66-876B-E40C-988F5802A2BD}"/>
              </a:ext>
            </a:extLst>
          </p:cNvPr>
          <p:cNvSpPr txBox="1"/>
          <p:nvPr/>
        </p:nvSpPr>
        <p:spPr>
          <a:xfrm>
            <a:off x="6779654" y="4812936"/>
            <a:ext cx="1816248"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Azure AI Foundry</a:t>
            </a:r>
          </a:p>
        </p:txBody>
      </p:sp>
    </p:spTree>
    <p:extLst>
      <p:ext uri="{BB962C8B-B14F-4D97-AF65-F5344CB8AC3E}">
        <p14:creationId xmlns:p14="http://schemas.microsoft.com/office/powerpoint/2010/main" val="365182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wipe(left)">
                                      <p:cBhvr>
                                        <p:cTn id="7" dur="500"/>
                                        <p:tgtEl>
                                          <p:spTgt spid="1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0"/>
                                        </p:tgtEl>
                                        <p:attrNameLst>
                                          <p:attrName>style.visibility</p:attrName>
                                        </p:attrNameLst>
                                      </p:cBhvr>
                                      <p:to>
                                        <p:strVal val="visible"/>
                                      </p:to>
                                    </p:set>
                                    <p:animEffect transition="in" filter="fade">
                                      <p:cBhvr>
                                        <p:cTn id="10" dur="500"/>
                                        <p:tgtEl>
                                          <p:spTgt spid="140"/>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1"/>
                                        </p:tgtEl>
                                        <p:attrNameLst>
                                          <p:attrName>style.visibility</p:attrName>
                                        </p:attrNameLst>
                                      </p:cBhvr>
                                      <p:to>
                                        <p:strVal val="visible"/>
                                      </p:to>
                                    </p:set>
                                    <p:animEffect transition="in" filter="wipe(left)">
                                      <p:cBhvr>
                                        <p:cTn id="13" dur="500"/>
                                        <p:tgtEl>
                                          <p:spTgt spid="141"/>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44"/>
                                        </p:tgtEl>
                                        <p:attrNameLst>
                                          <p:attrName>style.visibility</p:attrName>
                                        </p:attrNameLst>
                                      </p:cBhvr>
                                      <p:to>
                                        <p:strVal val="visible"/>
                                      </p:to>
                                    </p:set>
                                    <p:animEffect transition="in" filter="wipe(left)">
                                      <p:cBhvr>
                                        <p:cTn id="16" dur="500"/>
                                        <p:tgtEl>
                                          <p:spTgt spid="14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46"/>
                                        </p:tgtEl>
                                        <p:attrNameLst>
                                          <p:attrName>style.visibility</p:attrName>
                                        </p:attrNameLst>
                                      </p:cBhvr>
                                      <p:to>
                                        <p:strVal val="visible"/>
                                      </p:to>
                                    </p:set>
                                    <p:animEffect transition="in" filter="wipe(left)">
                                      <p:cBhvr>
                                        <p:cTn id="19" dur="500"/>
                                        <p:tgtEl>
                                          <p:spTgt spid="146"/>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wipe(left)">
                                      <p:cBhvr>
                                        <p:cTn id="22" dur="500"/>
                                        <p:tgtEl>
                                          <p:spTgt spid="159"/>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0"/>
                                        </p:tgtEl>
                                        <p:attrNameLst>
                                          <p:attrName>style.visibility</p:attrName>
                                        </p:attrNameLst>
                                      </p:cBhvr>
                                      <p:to>
                                        <p:strVal val="visible"/>
                                      </p:to>
                                    </p:set>
                                    <p:animEffect transition="in" filter="wipe(left)">
                                      <p:cBhvr>
                                        <p:cTn id="25" dur="500"/>
                                        <p:tgtEl>
                                          <p:spTgt spid="16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61"/>
                                        </p:tgtEl>
                                        <p:attrNameLst>
                                          <p:attrName>style.visibility</p:attrName>
                                        </p:attrNameLst>
                                      </p:cBhvr>
                                      <p:to>
                                        <p:strVal val="visible"/>
                                      </p:to>
                                    </p:set>
                                    <p:animEffect transition="in" filter="wipe(left)">
                                      <p:cBhvr>
                                        <p:cTn id="28" dur="500"/>
                                        <p:tgtEl>
                                          <p:spTgt spid="161"/>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62"/>
                                        </p:tgtEl>
                                        <p:attrNameLst>
                                          <p:attrName>style.visibility</p:attrName>
                                        </p:attrNameLst>
                                      </p:cBhvr>
                                      <p:to>
                                        <p:strVal val="visible"/>
                                      </p:to>
                                    </p:set>
                                    <p:animEffect transition="in" filter="wipe(left)">
                                      <p:cBhvr>
                                        <p:cTn id="31" dur="500"/>
                                        <p:tgtEl>
                                          <p:spTgt spid="162"/>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63"/>
                                        </p:tgtEl>
                                        <p:attrNameLst>
                                          <p:attrName>style.visibility</p:attrName>
                                        </p:attrNameLst>
                                      </p:cBhvr>
                                      <p:to>
                                        <p:strVal val="visible"/>
                                      </p:to>
                                    </p:set>
                                    <p:animEffect transition="in" filter="wipe(left)">
                                      <p:cBhvr>
                                        <p:cTn id="34" dur="500"/>
                                        <p:tgtEl>
                                          <p:spTgt spid="16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4"/>
                                        </p:tgtEl>
                                        <p:attrNameLst>
                                          <p:attrName>style.visibility</p:attrName>
                                        </p:attrNameLst>
                                      </p:cBhvr>
                                      <p:to>
                                        <p:strVal val="visible"/>
                                      </p:to>
                                    </p:set>
                                    <p:animEffect transition="in" filter="wipe(left)">
                                      <p:cBhvr>
                                        <p:cTn id="37" dur="500"/>
                                        <p:tgtEl>
                                          <p:spTgt spid="164"/>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165"/>
                                        </p:tgtEl>
                                        <p:attrNameLst>
                                          <p:attrName>style.visibility</p:attrName>
                                        </p:attrNameLst>
                                      </p:cBhvr>
                                      <p:to>
                                        <p:strVal val="visible"/>
                                      </p:to>
                                    </p:set>
                                    <p:animEffect transition="in" filter="wipe(left)">
                                      <p:cBhvr>
                                        <p:cTn id="40" dur="500"/>
                                        <p:tgtEl>
                                          <p:spTgt spid="165"/>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166"/>
                                        </p:tgtEl>
                                        <p:attrNameLst>
                                          <p:attrName>style.visibility</p:attrName>
                                        </p:attrNameLst>
                                      </p:cBhvr>
                                      <p:to>
                                        <p:strVal val="visible"/>
                                      </p:to>
                                    </p:set>
                                    <p:animEffect transition="in" filter="wipe(left)">
                                      <p:cBhvr>
                                        <p:cTn id="43" dur="500"/>
                                        <p:tgtEl>
                                          <p:spTgt spid="1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0" grpId="0" animBg="1"/>
      <p:bldP spid="141" grpId="0" animBg="1"/>
      <p:bldP spid="144" grpId="0" animBg="1"/>
      <p:bldP spid="146" grpId="0" animBg="1"/>
      <p:bldP spid="159" grpId="0" animBg="1"/>
      <p:bldP spid="160" grpId="0" animBg="1"/>
      <p:bldP spid="161" grpId="0" animBg="1"/>
      <p:bldP spid="162" grpId="0" animBg="1"/>
      <p:bldP spid="163" grpId="0" animBg="1"/>
      <p:bldP spid="164" grpId="0" animBg="1"/>
      <p:bldP spid="165" grpId="0" animBg="1"/>
      <p:bldP spid="16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1FB45-9E50-6BE3-FDAE-8F71AE8EE4F2}"/>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559E5671-511E-5093-74DC-D50A643727BD}"/>
              </a:ext>
              <a:ext uri="{C183D7F6-B498-43B3-948B-1728B52AA6E4}">
                <adec:decorative xmlns:adec="http://schemas.microsoft.com/office/drawing/2017/decorative" val="1"/>
              </a:ext>
            </a:extLst>
          </p:cNvPr>
          <p:cNvSpPr/>
          <p:nvPr/>
        </p:nvSpPr>
        <p:spPr>
          <a:xfrm>
            <a:off x="-34081"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2CEC803D-A2B3-1794-7137-BF15EB06E4ED}"/>
              </a:ext>
              <a:ext uri="{C183D7F6-B498-43B3-948B-1728B52AA6E4}">
                <adec:decorative xmlns:adec="http://schemas.microsoft.com/office/drawing/2017/decorative" val="1"/>
              </a:ext>
            </a:extLst>
          </p:cNvPr>
          <p:cNvGrpSpPr/>
          <p:nvPr/>
        </p:nvGrpSpPr>
        <p:grpSpPr>
          <a:xfrm rot="19720801">
            <a:off x="1195618" y="-3154058"/>
            <a:ext cx="13298696" cy="12013754"/>
            <a:chOff x="-6806101" y="232531"/>
            <a:chExt cx="3322108" cy="3001123"/>
          </a:xfrm>
        </p:grpSpPr>
        <p:grpSp>
          <p:nvGrpSpPr>
            <p:cNvPr id="4" name="Group 3">
              <a:extLst>
                <a:ext uri="{FF2B5EF4-FFF2-40B4-BE49-F238E27FC236}">
                  <a16:creationId xmlns:a16="http://schemas.microsoft.com/office/drawing/2014/main" id="{083AE1F6-9360-D1A9-5863-ECAB20D0B47B}"/>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342D63C2-7428-B930-09FD-98B23EA175F1}"/>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173A97BD-9231-8174-B80F-0DD0EC2F9D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9EE5897A-59AD-7B23-03AF-EA5DC3A035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CAC133DA-7B82-2F8E-A551-A31581A05B7C}"/>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AF5DBBA2-63D6-D17F-D888-13B767C2E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A4FDD32B-5FF3-81A7-7A68-4E2CEE5BAC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5E30ABA9-D41F-0F23-B7FB-840D2F067EE3}"/>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FC6D8F64-0EEE-30CA-FB82-D34A20E55C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8FA1AD77-18EE-59C2-04BE-0A12D701D1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779774CE-4EE8-BCCB-D3F4-2555C32A28EC}"/>
                </a:ext>
              </a:extLst>
            </p:cNvPr>
            <p:cNvGrpSpPr/>
            <p:nvPr/>
          </p:nvGrpSpPr>
          <p:grpSpPr>
            <a:xfrm rot="17096485">
              <a:off x="-6289091" y="799971"/>
              <a:ext cx="2039455" cy="2103885"/>
              <a:chOff x="4071312" y="2489702"/>
              <a:chExt cx="3527293" cy="3638722"/>
            </a:xfrm>
            <a:noFill/>
          </p:grpSpPr>
          <p:sp>
            <p:nvSpPr>
              <p:cNvPr id="45" name="Freeform: Shape 44">
                <a:extLst>
                  <a:ext uri="{FF2B5EF4-FFF2-40B4-BE49-F238E27FC236}">
                    <a16:creationId xmlns:a16="http://schemas.microsoft.com/office/drawing/2014/main" id="{03E50747-3721-60D0-3DFA-1282A3FCDEEF}"/>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D70B4AC9-4E6F-0560-F87A-5A12E9BAC9DC}"/>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6C2B2B20-E5CC-6E04-B575-E5321DBD6E9B}"/>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66417EEC-B3D9-6601-C712-747DB05370DA}"/>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102FF515-4ED6-6071-C17C-2465DD18F11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19B5E355-8A20-99C6-A008-76AD4BF77CAB}"/>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35226B76-692E-83CD-0977-62669419D0CF}"/>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C0E8AD76-9836-8CA0-EA98-FD173CD3F11A}"/>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915D4090-DC40-657C-C8C5-A6A2A80C40D4}"/>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58ACF5E4-2329-7E88-BB9F-E539DD50A7BF}"/>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9376D373-92F6-E343-D343-54A2F9A7C07A}"/>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7B079125-493B-55ED-9F36-1AB2D84B055D}"/>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E7C50975-DB69-C4EE-E3D3-E30C60AC4766}"/>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DA998971-01F0-EE4F-E9E8-75963FD5D68A}"/>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1B9DCDD8-B8EB-C45B-3E50-FBE6253F6217}"/>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B625297D-6F52-8307-8C7A-4D7853BA3A0A}"/>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6A064E01-E9F8-B549-9151-95A51BA88E7D}"/>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DCA17063-FCA3-5980-7CC8-24D49A645863}"/>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2431FE59-414E-EC39-9923-C09634A24F83}"/>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733EB318-2742-8618-CAAD-43F52C1F5808}"/>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08E8DCE9-0099-DE15-6821-B70C6E22A8F8}"/>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1EB571B2-BB98-B934-1A3B-91824C897534}"/>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291B271F-5C54-9C22-6A38-470DE27B3C96}"/>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956E5D9B-3B71-4EFE-74B8-7D25553AB86F}"/>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5A98684-3884-4C4F-128B-AE7EE0EF387A}"/>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AE9E8033-44CB-02C9-65B1-BC21D6A2CF7F}"/>
                </a:ext>
              </a:extLst>
            </p:cNvPr>
            <p:cNvGrpSpPr/>
            <p:nvPr/>
          </p:nvGrpSpPr>
          <p:grpSpPr>
            <a:xfrm rot="493675">
              <a:off x="-6806101" y="683791"/>
              <a:ext cx="3322108" cy="2161678"/>
              <a:chOff x="3224705" y="2448010"/>
              <a:chExt cx="5745675" cy="3738674"/>
            </a:xfrm>
            <a:noFill/>
          </p:grpSpPr>
          <p:sp>
            <p:nvSpPr>
              <p:cNvPr id="21" name="Freeform: Shape 20">
                <a:extLst>
                  <a:ext uri="{FF2B5EF4-FFF2-40B4-BE49-F238E27FC236}">
                    <a16:creationId xmlns:a16="http://schemas.microsoft.com/office/drawing/2014/main" id="{3E17E8CD-2CC5-0384-9D3F-79500CEDEF28}"/>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99AC10FA-040D-0431-CB03-13D82E361AD4}"/>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08069520-6828-429C-861F-26B4205A2E60}"/>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00BC9071-D6BB-01E7-AD32-FEAFF5EC28D2}"/>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C0FB31DC-1DB4-8DFD-E73D-0D25DFE07D10}"/>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F822AA68-47A3-D222-D0D6-4BBA5FFD078B}"/>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CB0D756B-C5A3-0F6B-7583-494699D0AD9E}"/>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1DFC4348-A8F3-F734-D37B-B5B349C301A8}"/>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93A71A91-1303-65EA-83A0-BAB5650852EC}"/>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420FEAED-3595-C167-0A95-8A2E59D49198}"/>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81A7593D-1C29-AA0B-E434-3A076E6A16DA}"/>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69E483ED-D957-A7EC-C06B-F06F39714CD0}"/>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CD9685C6-9FE3-C5BA-14BF-77638794F774}"/>
                </a:ext>
              </a:extLst>
            </p:cNvPr>
            <p:cNvGrpSpPr/>
            <p:nvPr/>
          </p:nvGrpSpPr>
          <p:grpSpPr>
            <a:xfrm rot="2104378">
              <a:off x="-6412180" y="232531"/>
              <a:ext cx="2239898" cy="2863531"/>
              <a:chOff x="4061078" y="1549502"/>
              <a:chExt cx="3873961" cy="4952549"/>
            </a:xfrm>
            <a:noFill/>
          </p:grpSpPr>
          <p:sp>
            <p:nvSpPr>
              <p:cNvPr id="9" name="Freeform: Shape 8">
                <a:extLst>
                  <a:ext uri="{FF2B5EF4-FFF2-40B4-BE49-F238E27FC236}">
                    <a16:creationId xmlns:a16="http://schemas.microsoft.com/office/drawing/2014/main" id="{DA0E6D62-7E22-CFF3-25EE-3F226E46258A}"/>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9DADC364-4491-6EB6-856F-B10BA3F384DE}"/>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25AD9026-10F8-22E6-0BEC-769202F12C6D}"/>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073902C8-0F90-AA7F-6C7B-0B1B62E4C2C2}"/>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5804CD42-BF32-34B7-053B-19EB4ECB7C0E}"/>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DE7CBDD0-B389-ECFE-5C10-E09725E98575}"/>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3ECEF2CD-69B5-C907-2DD7-AD14DD427849}"/>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00DA3AB2-18C6-C35D-F366-1DD8B15E5FB3}"/>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C0855A28-B800-4AFD-F799-65E17CD8358F}"/>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D0506D75-FD84-8B84-9D1F-1D331F3A350C}"/>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61E75C83-BFB7-D041-5545-F7E743AF44BA}"/>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A9685492-D0B6-AF37-FCC5-2D6ABBF35304}"/>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705AB615-B621-373C-3804-463E4555E161}"/>
              </a:ext>
              <a:ext uri="{C183D7F6-B498-43B3-948B-1728B52AA6E4}">
                <adec:decorative xmlns:adec="http://schemas.microsoft.com/office/drawing/2017/decorative" val="1"/>
              </a:ext>
            </a:extLst>
          </p:cNvPr>
          <p:cNvSpPr/>
          <p:nvPr/>
        </p:nvSpPr>
        <p:spPr bwMode="auto">
          <a:xfrm>
            <a:off x="604524" y="841319"/>
            <a:ext cx="11007860" cy="5205253"/>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 name="Title 3">
            <a:extLst>
              <a:ext uri="{FF2B5EF4-FFF2-40B4-BE49-F238E27FC236}">
                <a16:creationId xmlns:a16="http://schemas.microsoft.com/office/drawing/2014/main" id="{4F368591-7374-9949-8AAD-B375C5C28311}"/>
              </a:ext>
            </a:extLst>
          </p:cNvPr>
          <p:cNvSpPr txBox="1">
            <a:spLocks/>
          </p:cNvSpPr>
          <p:nvPr/>
        </p:nvSpPr>
        <p:spPr>
          <a:xfrm>
            <a:off x="2827026" y="139825"/>
            <a:ext cx="7667696" cy="702570"/>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Building A LLMOps Framework</a:t>
            </a:r>
          </a:p>
        </p:txBody>
      </p:sp>
      <p:sp>
        <p:nvSpPr>
          <p:cNvPr id="77" name="Text Placeholder 6">
            <a:extLst>
              <a:ext uri="{FF2B5EF4-FFF2-40B4-BE49-F238E27FC236}">
                <a16:creationId xmlns:a16="http://schemas.microsoft.com/office/drawing/2014/main" id="{D1FEDE65-22D7-C204-8CF5-B8B72819B913}"/>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sp>
        <p:nvSpPr>
          <p:cNvPr id="257" name="Text Placeholder 13">
            <a:hlinkClick r:id="rId5"/>
            <a:extLst>
              <a:ext uri="{FF2B5EF4-FFF2-40B4-BE49-F238E27FC236}">
                <a16:creationId xmlns:a16="http://schemas.microsoft.com/office/drawing/2014/main" id="{6953E0BF-0BA9-5868-21CE-2AB8DD00E853}"/>
              </a:ext>
            </a:extLst>
          </p:cNvPr>
          <p:cNvSpPr>
            <a:spLocks noGrp="1"/>
          </p:cNvSpPr>
          <p:nvPr/>
        </p:nvSpPr>
        <p:spPr>
          <a:xfrm>
            <a:off x="674994" y="6372810"/>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a:t>
            </a:r>
            <a:r>
              <a:rPr lang="en-CA">
                <a:solidFill>
                  <a:srgbClr val="000000"/>
                </a:solidFill>
                <a:latin typeface="Segoe Sans Text"/>
                <a:cs typeface="Segoe Sans Text" pitchFamily="2" charset="0"/>
              </a:rPr>
              <a:t>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6"/>
              </a:rPr>
              <a:t>GenAIOPS</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pic>
        <p:nvPicPr>
          <p:cNvPr id="68" name="Picture 67">
            <a:extLst>
              <a:ext uri="{FF2B5EF4-FFF2-40B4-BE49-F238E27FC236}">
                <a16:creationId xmlns:a16="http://schemas.microsoft.com/office/drawing/2014/main" id="{25E95352-6A40-2BEA-28A1-F0D41637EEB4}"/>
              </a:ext>
            </a:extLst>
          </p:cNvPr>
          <p:cNvPicPr>
            <a:picLocks noChangeAspect="1"/>
          </p:cNvPicPr>
          <p:nvPr/>
        </p:nvPicPr>
        <p:blipFill>
          <a:blip r:embed="rId7"/>
          <a:stretch>
            <a:fillRect/>
          </a:stretch>
        </p:blipFill>
        <p:spPr>
          <a:xfrm>
            <a:off x="1035925" y="1050694"/>
            <a:ext cx="10188623" cy="4763697"/>
          </a:xfrm>
          <a:prstGeom prst="rect">
            <a:avLst/>
          </a:prstGeom>
          <a:effectLst>
            <a:softEdge rad="63500"/>
          </a:effectLst>
        </p:spPr>
      </p:pic>
    </p:spTree>
    <p:extLst>
      <p:ext uri="{BB962C8B-B14F-4D97-AF65-F5344CB8AC3E}">
        <p14:creationId xmlns:p14="http://schemas.microsoft.com/office/powerpoint/2010/main" val="252210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CZCfLukH7ZUSR5q5XqlBOA"/>
</p:tagLst>
</file>

<file path=ppt/theme/theme1.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3.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2_MCAPS Start 16:9 Template Dark">
  <a:themeElements>
    <a:clrScheme name="Custom 189">
      <a:dk1>
        <a:srgbClr val="091F2C"/>
      </a:dk1>
      <a:lt1>
        <a:srgbClr val="FFFFFF"/>
      </a:lt1>
      <a:dk2>
        <a:srgbClr val="2A446F"/>
      </a:dk2>
      <a:lt2>
        <a:srgbClr val="E8E6DF"/>
      </a:lt2>
      <a:accent1>
        <a:srgbClr val="0078D4"/>
      </a:accent1>
      <a:accent2>
        <a:srgbClr val="8DE971"/>
      </a:accent2>
      <a:accent3>
        <a:srgbClr val="8661C5"/>
      </a:accent3>
      <a:accent4>
        <a:srgbClr val="D7D2CB"/>
      </a:accent4>
      <a:accent5>
        <a:srgbClr val="49C5B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CAPS_Start_2024_16-9 Event-template.potx" id="{1DB1E21E-8C1A-416E-B185-7D30FD2055CF}" vid="{A897521A-18D5-48CF-B933-FD82A715024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159</TotalTime>
  <Words>899</Words>
  <Application>Microsoft Office PowerPoint</Application>
  <PresentationFormat>Widescreen</PresentationFormat>
  <Paragraphs>209</Paragraphs>
  <Slides>11</Slides>
  <Notes>9</Notes>
  <HiddenSlides>0</HiddenSlides>
  <MMClips>2</MMClips>
  <ScaleCrop>false</ScaleCrop>
  <HeadingPairs>
    <vt:vector size="4" baseType="variant">
      <vt:variant>
        <vt:lpstr>Theme</vt:lpstr>
      </vt:variant>
      <vt:variant>
        <vt:i4>4</vt:i4>
      </vt:variant>
      <vt:variant>
        <vt:lpstr>Slide Titles</vt:lpstr>
      </vt:variant>
      <vt:variant>
        <vt:i4>11</vt:i4>
      </vt:variant>
    </vt:vector>
  </HeadingPairs>
  <TitlesOfParts>
    <vt:vector size="15" baseType="lpstr">
      <vt:lpstr>1_Azure 2023 Template</vt:lpstr>
      <vt:lpstr>Azure 2023 Template</vt:lpstr>
      <vt:lpstr>2_Azure 2023 Template</vt:lpstr>
      <vt:lpstr>2_MCAPS Start 16:9 Template Dark</vt:lpstr>
      <vt:lpstr>Monitoring and Evaluating LLMs in Clinical Contexts with Azure AI Foundry  FY25 Session 2  Upcoming sessions here</vt:lpstr>
      <vt:lpstr>PowerPoint Presentation</vt:lpstr>
      <vt:lpstr>PowerPoint Presentation</vt:lpstr>
      <vt:lpstr>Agenda</vt:lpstr>
      <vt:lpstr>PowerPoint Presentation</vt:lpstr>
      <vt:lpstr>Imagine deploying AI that assists diagnoses patients without checking its answers</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Gibbings</dc:creator>
  <cp:lastModifiedBy>Pablo Salvador Lopez</cp:lastModifiedBy>
  <cp:revision>2</cp:revision>
  <dcterms:created xsi:type="dcterms:W3CDTF">2024-09-19T19:50:03Z</dcterms:created>
  <dcterms:modified xsi:type="dcterms:W3CDTF">2025-05-07T21:38:55Z</dcterms:modified>
</cp:coreProperties>
</file>